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36" r:id="rId2"/>
    <p:sldId id="854" r:id="rId3"/>
    <p:sldId id="850" r:id="rId4"/>
    <p:sldId id="868" r:id="rId5"/>
    <p:sldId id="869" r:id="rId6"/>
    <p:sldId id="870" r:id="rId7"/>
    <p:sldId id="871" r:id="rId8"/>
    <p:sldId id="872" r:id="rId9"/>
    <p:sldId id="873" r:id="rId10"/>
    <p:sldId id="874" r:id="rId11"/>
    <p:sldId id="804" r:id="rId12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1010"/>
    <a:srgbClr val="356D36"/>
    <a:srgbClr val="D6AD00"/>
    <a:srgbClr val="6E0C0C"/>
    <a:srgbClr val="80CA74"/>
    <a:srgbClr val="FF2D2D"/>
    <a:srgbClr val="E46C0A"/>
    <a:srgbClr val="75A4DD"/>
    <a:srgbClr val="27518E"/>
    <a:srgbClr val="355E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6" autoAdjust="0"/>
    <p:restoredTop sz="94286" autoAdjust="0"/>
  </p:normalViewPr>
  <p:slideViewPr>
    <p:cSldViewPr>
      <p:cViewPr varScale="1">
        <p:scale>
          <a:sx n="159" d="100"/>
          <a:sy n="159" d="100"/>
        </p:scale>
        <p:origin x="444" y="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110377851339438"/>
          <c:y val="3.4375000000000003E-2"/>
          <c:w val="0.47772973441437466"/>
          <c:h val="0.931250000000000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Закрываем бизнес</c:v>
                </c:pt>
                <c:pt idx="1">
                  <c:v>Удалось быстро адаптироваться ко всем изменениям</c:v>
                </c:pt>
                <c:pt idx="2">
                  <c:v>Санкции не затронули</c:v>
                </c:pt>
                <c:pt idx="3">
                  <c:v>Затронули серьезно, приостанавливаем бизнес</c:v>
                </c:pt>
                <c:pt idx="4">
                  <c:v>Продолжаем работать, но пока не удалось полностью перестроиться, надеемся сделать это в ближайшие месяцы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1.2E-2</c:v>
                </c:pt>
                <c:pt idx="1">
                  <c:v>7.9000000000000001E-2</c:v>
                </c:pt>
                <c:pt idx="2">
                  <c:v>8.5000000000000006E-2</c:v>
                </c:pt>
                <c:pt idx="3">
                  <c:v>0.159</c:v>
                </c:pt>
                <c:pt idx="4">
                  <c:v>0.66500000000000004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63103072"/>
        <c:axId val="363102680"/>
      </c:barChart>
      <c:catAx>
        <c:axId val="363103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-52"/>
                <a:ea typeface="+mn-ea"/>
                <a:cs typeface="+mn-cs"/>
              </a:defRPr>
            </a:pPr>
            <a:endParaRPr lang="ru-RU"/>
          </a:p>
        </c:txPr>
        <c:crossAx val="363102680"/>
        <c:crosses val="autoZero"/>
        <c:auto val="1"/>
        <c:lblAlgn val="ctr"/>
        <c:lblOffset val="100"/>
        <c:noMultiLvlLbl val="0"/>
      </c:catAx>
      <c:valAx>
        <c:axId val="363102680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3631030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448950603928998"/>
          <c:y val="0.21680298953183816"/>
          <c:w val="0.49096161417322837"/>
          <c:h val="0.6940602854330708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Сложности в экспорте</c:v>
                </c:pt>
                <c:pt idx="1">
                  <c:v>Блокировка цифровых платформ</c:v>
                </c:pt>
                <c:pt idx="2">
                  <c:v>Другое</c:v>
                </c:pt>
                <c:pt idx="3">
                  <c:v>Увеличение ставки по действующим кредитам</c:v>
                </c:pt>
                <c:pt idx="4">
                  <c:v>Сложности доставки/транспортировки</c:v>
                </c:pt>
                <c:pt idx="5">
                  <c:v>Дефицит оборотных средств и кассовые разрывы</c:v>
                </c:pt>
                <c:pt idx="6">
                  <c:v>Разрыв цепочек поставок</c:v>
                </c:pt>
                <c:pt idx="7">
                  <c:v>Спад спроса</c:v>
                </c:pt>
              </c:strCache>
            </c:strRef>
          </c:cat>
          <c:val>
            <c:numRef>
              <c:f>Лист1!$B$2:$B$9</c:f>
              <c:numCache>
                <c:formatCode>0.00%</c:formatCode>
                <c:ptCount val="8"/>
                <c:pt idx="0">
                  <c:v>0.128</c:v>
                </c:pt>
                <c:pt idx="1">
                  <c:v>0.152</c:v>
                </c:pt>
                <c:pt idx="2">
                  <c:v>0.17599999999999999</c:v>
                </c:pt>
                <c:pt idx="3">
                  <c:v>0.20100000000000001</c:v>
                </c:pt>
                <c:pt idx="4">
                  <c:v>0.25600000000000001</c:v>
                </c:pt>
                <c:pt idx="5">
                  <c:v>0.432</c:v>
                </c:pt>
                <c:pt idx="6">
                  <c:v>0.46300000000000002</c:v>
                </c:pt>
                <c:pt idx="7">
                  <c:v>0.47499999999999998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63105424"/>
        <c:axId val="363104248"/>
      </c:barChart>
      <c:catAx>
        <c:axId val="363105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-52"/>
                <a:ea typeface="+mn-ea"/>
                <a:cs typeface="+mn-cs"/>
              </a:defRPr>
            </a:pPr>
            <a:endParaRPr lang="ru-RU"/>
          </a:p>
        </c:txPr>
        <c:crossAx val="363104248"/>
        <c:crosses val="autoZero"/>
        <c:auto val="1"/>
        <c:lblAlgn val="ctr"/>
        <c:lblOffset val="100"/>
        <c:noMultiLvlLbl val="0"/>
      </c:catAx>
      <c:valAx>
        <c:axId val="36310424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363105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719853042322731"/>
          <c:y val="0.28166034498818343"/>
          <c:w val="0.48629162649742991"/>
          <c:h val="0.6940602854330708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Лист1!$A$2:$A$18</c:f>
              <c:strCache>
                <c:ptCount val="17"/>
                <c:pt idx="0">
                  <c:v>Амнистия капитала</c:v>
                </c:pt>
                <c:pt idx="1">
                  <c:v>0% НДС для гостиниц</c:v>
                </c:pt>
                <c:pt idx="2">
                  <c:v>Отсрочка обязательств по субсидиям для промышленников и отсрочка возврата субсидий экспортерам</c:v>
                </c:pt>
                <c:pt idx="3">
                  <c:v>Мораторий на банкротство</c:v>
                </c:pt>
                <c:pt idx="4">
                  <c:v>Поддержка ИТ-отрасли</c:v>
                </c:pt>
                <c:pt idx="5">
                  <c:v>Ограничение ставки эквайринга на социально значимые товары</c:v>
                </c:pt>
                <c:pt idx="6">
                  <c:v>Приостановка новых требований по маркировке товаров</c:v>
                </c:pt>
                <c:pt idx="7">
                  <c:v>Другое</c:v>
                </c:pt>
                <c:pt idx="8">
                  <c:v>Гранты для молодых предпринимателей</c:v>
                </c:pt>
                <c:pt idx="9">
                  <c:v>Кредитные каникулы для МСП и аграриев</c:v>
                </c:pt>
                <c:pt idx="10">
                  <c:v>Продление сроков лицензий и разрешений</c:v>
                </c:pt>
                <c:pt idx="11">
                  <c:v>Пересмотр цены госконтрактов и увеличение авансов по ним</c:v>
                </c:pt>
                <c:pt idx="12">
                  <c:v>Снятие ковидных ограничений</c:v>
                </c:pt>
                <c:pt idx="13">
                  <c:v>Перенос сроков уплаты налогов</c:v>
                </c:pt>
                <c:pt idx="14">
                  <c:v>Льготные кредиты для МСП или системообразующих компаний</c:v>
                </c:pt>
                <c:pt idx="15">
                  <c:v>Мораторий на проверки</c:v>
                </c:pt>
                <c:pt idx="16">
                  <c:v>Снижение ставок УСН, имущественного налога в регионах</c:v>
                </c:pt>
              </c:strCache>
            </c:strRef>
          </c:cat>
          <c:val>
            <c:numRef>
              <c:f>Лист1!$B$2:$B$18</c:f>
              <c:numCache>
                <c:formatCode>0.00%</c:formatCode>
                <c:ptCount val="17"/>
                <c:pt idx="0">
                  <c:v>1.2E-2</c:v>
                </c:pt>
                <c:pt idx="1">
                  <c:v>3.5999999999999997E-2</c:v>
                </c:pt>
                <c:pt idx="2">
                  <c:v>4.2000000000000003E-2</c:v>
                </c:pt>
                <c:pt idx="3">
                  <c:v>6.7000000000000004E-2</c:v>
                </c:pt>
                <c:pt idx="4">
                  <c:v>8.5000000000000006E-2</c:v>
                </c:pt>
                <c:pt idx="5">
                  <c:v>9.7000000000000003E-2</c:v>
                </c:pt>
                <c:pt idx="6">
                  <c:v>0.128</c:v>
                </c:pt>
                <c:pt idx="7">
                  <c:v>0.14000000000000001</c:v>
                </c:pt>
                <c:pt idx="8">
                  <c:v>0.152</c:v>
                </c:pt>
                <c:pt idx="9" formatCode="0%">
                  <c:v>0.17</c:v>
                </c:pt>
                <c:pt idx="10">
                  <c:v>0.182</c:v>
                </c:pt>
                <c:pt idx="11">
                  <c:v>0.19500000000000001</c:v>
                </c:pt>
                <c:pt idx="12" formatCode="0%">
                  <c:v>0.25</c:v>
                </c:pt>
                <c:pt idx="13" formatCode="0%">
                  <c:v>0.28000000000000003</c:v>
                </c:pt>
                <c:pt idx="14">
                  <c:v>0.39600000000000002</c:v>
                </c:pt>
                <c:pt idx="15">
                  <c:v>0.46899999999999997</c:v>
                </c:pt>
                <c:pt idx="16">
                  <c:v>0.47499999999999998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66650376"/>
        <c:axId val="366648024"/>
      </c:barChart>
      <c:catAx>
        <c:axId val="366650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-52"/>
                <a:ea typeface="+mn-ea"/>
                <a:cs typeface="+mn-cs"/>
              </a:defRPr>
            </a:pPr>
            <a:endParaRPr lang="ru-RU"/>
          </a:p>
        </c:txPr>
        <c:crossAx val="366648024"/>
        <c:crosses val="autoZero"/>
        <c:auto val="1"/>
        <c:lblAlgn val="ctr"/>
        <c:lblOffset val="100"/>
        <c:noMultiLvlLbl val="0"/>
      </c:catAx>
      <c:valAx>
        <c:axId val="366648024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366650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695805235170777"/>
          <c:y val="0.38885473878025972"/>
          <c:w val="0.49304192669871"/>
          <c:h val="0.60726429069496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Лист1!$A$2:$A$18</c:f>
              <c:strCache>
                <c:ptCount val="10"/>
                <c:pt idx="0">
                  <c:v>Другое</c:v>
                </c:pt>
                <c:pt idx="1">
                  <c:v>Повышение порогов выручки для признания МСП и на спеурежимах налогообложения</c:v>
                </c:pt>
                <c:pt idx="2">
                  <c:v>Отказ от взимания недоимок, штрафов, пеней, начисленных до 01.01.2022</c:v>
                </c:pt>
                <c:pt idx="3">
                  <c:v>Возврат программы ФОТ 2.0 или аналога</c:v>
                </c:pt>
                <c:pt idx="4">
                  <c:v>Более дешевые и доступные инвесткредиты</c:v>
                </c:pt>
                <c:pt idx="5">
                  <c:v>Заморозка тарифов естественных монополий</c:v>
                </c:pt>
                <c:pt idx="6">
                  <c:v>Помощь в поиске новых поставщиков</c:v>
                </c:pt>
                <c:pt idx="7">
                  <c:v>Более дешевые и доступные оборотные кредиты</c:v>
                </c:pt>
                <c:pt idx="8">
                  <c:v>Снижение страховых взносов до 15%</c:v>
                </c:pt>
                <c:pt idx="9">
                  <c:v>Списание части налогов</c:v>
                </c:pt>
              </c:strCache>
            </c:strRef>
          </c:cat>
          <c:val>
            <c:numRef>
              <c:f>Лист1!$B$2:$B$18</c:f>
              <c:numCache>
                <c:formatCode>0.00%</c:formatCode>
                <c:ptCount val="17"/>
                <c:pt idx="0">
                  <c:v>9.7000000000000003E-2</c:v>
                </c:pt>
                <c:pt idx="1">
                  <c:v>0.128</c:v>
                </c:pt>
                <c:pt idx="2">
                  <c:v>0.219</c:v>
                </c:pt>
                <c:pt idx="3">
                  <c:v>0.23100000000000001</c:v>
                </c:pt>
                <c:pt idx="4">
                  <c:v>0.23699999999999999</c:v>
                </c:pt>
                <c:pt idx="5">
                  <c:v>0.24299999999999999</c:v>
                </c:pt>
                <c:pt idx="6">
                  <c:v>0.25</c:v>
                </c:pt>
                <c:pt idx="7">
                  <c:v>0.45700000000000002</c:v>
                </c:pt>
                <c:pt idx="8">
                  <c:v>0.54200000000000004</c:v>
                </c:pt>
                <c:pt idx="9">
                  <c:v>0.59699999999999998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6646008"/>
        <c:axId val="306644440"/>
      </c:barChart>
      <c:catAx>
        <c:axId val="306646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-52"/>
                <a:ea typeface="+mn-ea"/>
                <a:cs typeface="+mn-cs"/>
              </a:defRPr>
            </a:pPr>
            <a:endParaRPr lang="ru-RU"/>
          </a:p>
        </c:txPr>
        <c:crossAx val="306644440"/>
        <c:crosses val="autoZero"/>
        <c:auto val="1"/>
        <c:lblAlgn val="r"/>
        <c:lblOffset val="100"/>
        <c:noMultiLvlLbl val="0"/>
      </c:catAx>
      <c:valAx>
        <c:axId val="306644440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306646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440692665498326"/>
          <c:y val="6.4798875458885741E-2"/>
          <c:w val="0.48114334626032068"/>
          <c:h val="0.920801374439139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10"/>
                <c:pt idx="0">
                  <c:v>Низкий спрос</c:v>
                </c:pt>
                <c:pt idx="1">
                  <c:v>Административное давление</c:v>
                </c:pt>
                <c:pt idx="2">
                  <c:v>Незащищенность собственности</c:v>
                </c:pt>
                <c:pt idx="3">
                  <c:v>Дефицит трудовых ресурсов</c:v>
                </c:pt>
                <c:pt idx="4">
                  <c:v>Проблема с закупками оборудования</c:v>
                </c:pt>
                <c:pt idx="5">
                  <c:v>Отсутствие доступных кредитов</c:v>
                </c:pt>
                <c:pt idx="6">
                  <c:v>Высокие тарифы на электроэнергию, газ и другие ресурсы</c:v>
                </c:pt>
                <c:pt idx="7">
                  <c:v>Непредсказуемость действий властей</c:v>
                </c:pt>
                <c:pt idx="8">
                  <c:v>Невозможность долгосрочного инвестирования из-за кризисов</c:v>
                </c:pt>
                <c:pt idx="9">
                  <c:v>Высокие налоги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 formatCode="0.00%">
                  <c:v>0.16500000000000001</c:v>
                </c:pt>
                <c:pt idx="1">
                  <c:v>0.35</c:v>
                </c:pt>
                <c:pt idx="2">
                  <c:v>0.36</c:v>
                </c:pt>
                <c:pt idx="3">
                  <c:v>0.4</c:v>
                </c:pt>
                <c:pt idx="4">
                  <c:v>0.43</c:v>
                </c:pt>
                <c:pt idx="5">
                  <c:v>0.46</c:v>
                </c:pt>
                <c:pt idx="6">
                  <c:v>0.49</c:v>
                </c:pt>
                <c:pt idx="7">
                  <c:v>0.51</c:v>
                </c:pt>
                <c:pt idx="8">
                  <c:v>0.53</c:v>
                </c:pt>
                <c:pt idx="9">
                  <c:v>0.61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66653120"/>
        <c:axId val="366651944"/>
      </c:barChart>
      <c:catAx>
        <c:axId val="366653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-52"/>
                <a:ea typeface="+mn-ea"/>
                <a:cs typeface="+mn-cs"/>
              </a:defRPr>
            </a:pPr>
            <a:endParaRPr lang="ru-RU"/>
          </a:p>
        </c:txPr>
        <c:crossAx val="366651944"/>
        <c:crosses val="autoZero"/>
        <c:auto val="1"/>
        <c:lblAlgn val="ctr"/>
        <c:lblOffset val="100"/>
        <c:noMultiLvlLbl val="0"/>
      </c:catAx>
      <c:valAx>
        <c:axId val="366651944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366653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Montserrat Medium" panose="00000600000000000000" pitchFamily="2" charset="-52"/>
        </a:defRPr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110377851339438"/>
          <c:y val="3.4375000000000003E-2"/>
          <c:w val="0.47772973441437466"/>
          <c:h val="0.931250000000000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Ставка стала выше 15%</c:v>
                </c:pt>
                <c:pt idx="1">
                  <c:v>Став стала выше 25%</c:v>
                </c:pt>
                <c:pt idx="2">
                  <c:v>Ставка стала выше 20%</c:v>
                </c:pt>
                <c:pt idx="3">
                  <c:v>Ставка не изменилась</c:v>
                </c:pt>
                <c:pt idx="4">
                  <c:v>Не имею действующих кредитов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3.5999999999999997E-2</c:v>
                </c:pt>
                <c:pt idx="1">
                  <c:v>0.08</c:v>
                </c:pt>
                <c:pt idx="2">
                  <c:v>0.115</c:v>
                </c:pt>
                <c:pt idx="3">
                  <c:v>0.26</c:v>
                </c:pt>
                <c:pt idx="4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66648808"/>
        <c:axId val="366647240"/>
      </c:barChart>
      <c:catAx>
        <c:axId val="366648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-52"/>
                <a:ea typeface="+mn-ea"/>
                <a:cs typeface="+mn-cs"/>
              </a:defRPr>
            </a:pPr>
            <a:endParaRPr lang="ru-RU"/>
          </a:p>
        </c:txPr>
        <c:crossAx val="366647240"/>
        <c:crosses val="autoZero"/>
        <c:auto val="1"/>
        <c:lblAlgn val="ctr"/>
        <c:lblOffset val="100"/>
        <c:noMultiLvlLbl val="0"/>
      </c:catAx>
      <c:valAx>
        <c:axId val="366647240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36664880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0.57842</cdr:x>
      <cdr:y>0.74045</cdr:y>
    </cdr:from>
    <cdr:to>
      <cdr:x>0.68944</cdr:x>
      <cdr:y>0.82198</cdr:y>
    </cdr:to>
    <cdr:sp macro="" textlink="">
      <cdr:nvSpPr>
        <cdr:cNvPr id="2" name="TextBox 19"/>
        <cdr:cNvSpPr txBox="1"/>
      </cdr:nvSpPr>
      <cdr:spPr>
        <a:xfrm xmlns:a="http://schemas.openxmlformats.org/drawingml/2006/main">
          <a:off x="5040560" y="3354454"/>
          <a:ext cx="96752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latin typeface="Montserrat SemiBold" panose="00000700000000000000" pitchFamily="2" charset="-52"/>
            </a:rPr>
            <a:t>15,2%</a:t>
          </a:r>
          <a:endParaRPr lang="ru-RU" dirty="0">
            <a:latin typeface="Montserrat SemiBold" panose="00000700000000000000" pitchFamily="2" charset="-52"/>
          </a:endParaRPr>
        </a:p>
      </cdr:txBody>
    </cdr:sp>
  </cdr:relSizeAnchor>
  <cdr:relSizeAnchor xmlns:cdr="http://schemas.openxmlformats.org/drawingml/2006/chartDrawing">
    <cdr:from>
      <cdr:x>0.60494</cdr:x>
      <cdr:y>0.65283</cdr:y>
    </cdr:from>
    <cdr:to>
      <cdr:x>0.71063</cdr:x>
      <cdr:y>0.73435</cdr:y>
    </cdr:to>
    <cdr:sp macro="" textlink="">
      <cdr:nvSpPr>
        <cdr:cNvPr id="3" name="TextBox 19"/>
        <cdr:cNvSpPr txBox="1"/>
      </cdr:nvSpPr>
      <cdr:spPr>
        <a:xfrm xmlns:a="http://schemas.openxmlformats.org/drawingml/2006/main">
          <a:off x="5271645" y="2957477"/>
          <a:ext cx="921043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dirty="0" smtClean="0">
              <a:latin typeface="Montserrat SemiBold" panose="00000700000000000000" pitchFamily="2" charset="-52"/>
            </a:rPr>
            <a:t>17,6%</a:t>
          </a:r>
          <a:endParaRPr lang="ru-RU" sz="1800" dirty="0">
            <a:latin typeface="Montserrat SemiBold" panose="00000700000000000000" pitchFamily="2" charset="-52"/>
          </a:endParaRPr>
        </a:p>
      </cdr:txBody>
    </cdr:sp>
  </cdr:relSizeAnchor>
  <cdr:relSizeAnchor xmlns:cdr="http://schemas.openxmlformats.org/drawingml/2006/chartDrawing">
    <cdr:from>
      <cdr:x>0.88268</cdr:x>
      <cdr:y>0.30664</cdr:y>
    </cdr:from>
    <cdr:to>
      <cdr:x>0.98405</cdr:x>
      <cdr:y>0.38817</cdr:y>
    </cdr:to>
    <cdr:sp macro="" textlink="">
      <cdr:nvSpPr>
        <cdr:cNvPr id="4" name="TextBox 19"/>
        <cdr:cNvSpPr txBox="1"/>
      </cdr:nvSpPr>
      <cdr:spPr>
        <a:xfrm xmlns:a="http://schemas.openxmlformats.org/drawingml/2006/main">
          <a:off x="7692011" y="1389169"/>
          <a:ext cx="88338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dirty="0" smtClean="0">
              <a:solidFill>
                <a:srgbClr val="FF0000"/>
              </a:solidFill>
              <a:latin typeface="Montserrat SemiBold" panose="00000700000000000000" pitchFamily="2" charset="-52"/>
            </a:rPr>
            <a:t>46,3%</a:t>
          </a:r>
          <a:endParaRPr lang="ru-RU" sz="1800" dirty="0">
            <a:solidFill>
              <a:srgbClr val="FF0000"/>
            </a:solidFill>
            <a:latin typeface="Montserrat SemiBold" panose="00000700000000000000" pitchFamily="2" charset="-52"/>
          </a:endParaRPr>
        </a:p>
      </cdr:txBody>
    </cdr:sp>
  </cdr:relSizeAnchor>
  <cdr:relSizeAnchor xmlns:cdr="http://schemas.openxmlformats.org/drawingml/2006/chartDrawing">
    <cdr:from>
      <cdr:x>0.88881</cdr:x>
      <cdr:y>0.21564</cdr:y>
    </cdr:from>
    <cdr:to>
      <cdr:x>1</cdr:x>
      <cdr:y>0.29717</cdr:y>
    </cdr:to>
    <cdr:sp macro="" textlink="">
      <cdr:nvSpPr>
        <cdr:cNvPr id="5" name="TextBox 19"/>
        <cdr:cNvSpPr txBox="1"/>
      </cdr:nvSpPr>
      <cdr:spPr>
        <a:xfrm xmlns:a="http://schemas.openxmlformats.org/drawingml/2006/main">
          <a:off x="7745444" y="976926"/>
          <a:ext cx="96895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dirty="0" smtClean="0">
              <a:solidFill>
                <a:srgbClr val="FF0000"/>
              </a:solidFill>
              <a:latin typeface="Montserrat SemiBold" panose="00000700000000000000" pitchFamily="2" charset="-52"/>
            </a:rPr>
            <a:t>47,5%</a:t>
          </a:r>
          <a:endParaRPr lang="ru-RU" sz="1800" dirty="0">
            <a:solidFill>
              <a:srgbClr val="FF0000"/>
            </a:solidFill>
            <a:latin typeface="Montserrat SemiBold" panose="00000700000000000000" pitchFamily="2" charset="-52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0.58945</cdr:x>
      <cdr:y>0.90184</cdr:y>
    </cdr:from>
    <cdr:to>
      <cdr:x>0.67455</cdr:x>
      <cdr:y>0.96307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2448" y="3181530"/>
          <a:ext cx="58219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Montserrat Medium" panose="00000600000000000000" pitchFamily="2" charset="-52"/>
            </a:rPr>
            <a:t>16,5%</a:t>
          </a:r>
          <a:endParaRPr lang="ru-RU" sz="1100" dirty="0">
            <a:latin typeface="Montserrat Medium" panose="00000600000000000000" pitchFamily="2" charset="-52"/>
          </a:endParaRPr>
        </a:p>
      </cdr:txBody>
    </cdr:sp>
  </cdr:relSizeAnchor>
  <cdr:relSizeAnchor xmlns:cdr="http://schemas.openxmlformats.org/drawingml/2006/chartDrawing">
    <cdr:from>
      <cdr:x>0.75786</cdr:x>
      <cdr:y>0.53505</cdr:y>
    </cdr:from>
    <cdr:to>
      <cdr:x>0.84207</cdr:x>
      <cdr:y>0.59628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184576" y="1887565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Montserrat Medium" panose="00000600000000000000" pitchFamily="2" charset="-52"/>
            </a:rPr>
            <a:t>43%</a:t>
          </a:r>
          <a:endParaRPr lang="ru-RU" sz="1100" dirty="0">
            <a:latin typeface="Montserrat Medium" panose="00000600000000000000" pitchFamily="2" charset="-52"/>
          </a:endParaRPr>
        </a:p>
      </cdr:txBody>
    </cdr:sp>
  </cdr:relSizeAnchor>
  <cdr:relSizeAnchor xmlns:cdr="http://schemas.openxmlformats.org/drawingml/2006/chartDrawing">
    <cdr:from>
      <cdr:x>0.77959</cdr:x>
      <cdr:y>0.43877</cdr:y>
    </cdr:from>
    <cdr:to>
      <cdr:x>0.86379</cdr:x>
      <cdr:y>0.5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333183" y="1547895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Montserrat Medium" panose="00000600000000000000" pitchFamily="2" charset="-52"/>
            </a:rPr>
            <a:t>46%</a:t>
          </a:r>
          <a:endParaRPr lang="ru-RU" sz="1100" dirty="0">
            <a:latin typeface="Montserrat Medium" panose="00000600000000000000" pitchFamily="2" charset="-52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70CFA-9145-4A2E-BDC7-D72BB4EC692A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23CFD-D014-4A89-B0B8-FDD5787A8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009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Mullerregular" pitchFamily="50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Mullerregular" pitchFamily="50" charset="-5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ullerregular" pitchFamily="50" charset="-52"/>
              </a:defRPr>
            </a:lvl1pPr>
          </a:lstStyle>
          <a:p>
            <a:fld id="{B4C71EC6-210F-42DE-9C53-41977AD35B3D}" type="datetimeFigureOut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ullerregular" pitchFamily="50" charset="-52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ullerregular" pitchFamily="50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ullerregular" pitchFamily="50" charset="-52"/>
              </a:defRPr>
            </a:lvl1pPr>
            <a:lvl2pPr>
              <a:defRPr>
                <a:latin typeface="Mullerregular" pitchFamily="50" charset="-52"/>
              </a:defRPr>
            </a:lvl2pPr>
            <a:lvl3pPr>
              <a:defRPr>
                <a:latin typeface="Mullerregular" pitchFamily="50" charset="-52"/>
              </a:defRPr>
            </a:lvl3pPr>
            <a:lvl4pPr>
              <a:defRPr>
                <a:latin typeface="Mullerregular" pitchFamily="50" charset="-52"/>
              </a:defRPr>
            </a:lvl4pPr>
            <a:lvl5pPr>
              <a:defRPr>
                <a:latin typeface="Mullerregular" pitchFamily="50" charset="-52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latin typeface="Mullerregular" pitchFamily="50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Mullerregular" pitchFamily="50" charset="-5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ullerregular" pitchFamily="50" charset="-52"/>
              </a:defRPr>
            </a:lvl1pPr>
          </a:lstStyle>
          <a:p>
            <a:fld id="{B4C71EC6-210F-42DE-9C53-41977AD35B3D}" type="datetimeFigureOut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ullerregular" pitchFamily="50" charset="-52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ullerregular" pitchFamily="50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latin typeface="Mullerregular" pitchFamily="50" charset="-52"/>
              </a:defRPr>
            </a:lvl1pPr>
            <a:lvl2pPr>
              <a:defRPr sz="2400">
                <a:latin typeface="Mullerregular" pitchFamily="50" charset="-52"/>
              </a:defRPr>
            </a:lvl2pPr>
            <a:lvl3pPr>
              <a:defRPr sz="2000">
                <a:latin typeface="Mullerregular" pitchFamily="50" charset="-52"/>
              </a:defRPr>
            </a:lvl3pPr>
            <a:lvl4pPr>
              <a:defRPr sz="1800">
                <a:latin typeface="Mullerregular" pitchFamily="50" charset="-52"/>
              </a:defRPr>
            </a:lvl4pPr>
            <a:lvl5pPr>
              <a:defRPr sz="1800">
                <a:latin typeface="Mullerregular" pitchFamily="50" charset="-5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latin typeface="Mullerregular" pitchFamily="50" charset="-52"/>
              </a:defRPr>
            </a:lvl1pPr>
            <a:lvl2pPr>
              <a:defRPr sz="2400">
                <a:latin typeface="Mullerregular" pitchFamily="50" charset="-52"/>
              </a:defRPr>
            </a:lvl2pPr>
            <a:lvl3pPr>
              <a:defRPr sz="2000">
                <a:latin typeface="Mullerregular" pitchFamily="50" charset="-52"/>
              </a:defRPr>
            </a:lvl3pPr>
            <a:lvl4pPr>
              <a:defRPr sz="1800">
                <a:latin typeface="Mullerregular" pitchFamily="50" charset="-52"/>
              </a:defRPr>
            </a:lvl4pPr>
            <a:lvl5pPr>
              <a:defRPr sz="1800">
                <a:latin typeface="Mullerregular" pitchFamily="50" charset="-5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ullerregular" pitchFamily="50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latin typeface="Mullerregular" pitchFamily="50" charset="-5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latin typeface="Mullerregular" pitchFamily="50" charset="-52"/>
              </a:defRPr>
            </a:lvl1pPr>
            <a:lvl2pPr>
              <a:defRPr sz="2000">
                <a:latin typeface="Mullerregular" pitchFamily="50" charset="-52"/>
              </a:defRPr>
            </a:lvl2pPr>
            <a:lvl3pPr>
              <a:defRPr sz="1800">
                <a:latin typeface="Mullerregular" pitchFamily="50" charset="-52"/>
              </a:defRPr>
            </a:lvl3pPr>
            <a:lvl4pPr>
              <a:defRPr sz="1600">
                <a:latin typeface="Mullerregular" pitchFamily="50" charset="-52"/>
              </a:defRPr>
            </a:lvl4pPr>
            <a:lvl5pPr>
              <a:defRPr sz="1600">
                <a:latin typeface="Mullerregular" pitchFamily="50" charset="-5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latin typeface="Mullerregular" pitchFamily="50" charset="-5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latin typeface="Mullerregular" pitchFamily="50" charset="-52"/>
              </a:defRPr>
            </a:lvl1pPr>
            <a:lvl2pPr>
              <a:defRPr sz="2000">
                <a:latin typeface="Mullerregular" pitchFamily="50" charset="-52"/>
              </a:defRPr>
            </a:lvl2pPr>
            <a:lvl3pPr>
              <a:defRPr sz="1800">
                <a:latin typeface="Mullerregular" pitchFamily="50" charset="-52"/>
              </a:defRPr>
            </a:lvl3pPr>
            <a:lvl4pPr>
              <a:defRPr sz="1600">
                <a:latin typeface="Mullerregular" pitchFamily="50" charset="-52"/>
              </a:defRPr>
            </a:lvl4pPr>
            <a:lvl5pPr>
              <a:defRPr sz="1600">
                <a:latin typeface="Mullerregular" pitchFamily="50" charset="-5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4E8AB48F-0458-4326-890A-36900205C2FF}"/>
              </a:ext>
            </a:extLst>
          </p:cNvPr>
          <p:cNvSpPr/>
          <p:nvPr/>
        </p:nvSpPr>
        <p:spPr>
          <a:xfrm>
            <a:off x="2335420" y="4236397"/>
            <a:ext cx="2638927" cy="411197"/>
          </a:xfrm>
          <a:prstGeom prst="rect">
            <a:avLst/>
          </a:prstGeom>
          <a:solidFill>
            <a:srgbClr val="275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latin typeface="Century Gothic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37BC0E81-BB3E-4D51-972D-283508B46F9B}"/>
              </a:ext>
            </a:extLst>
          </p:cNvPr>
          <p:cNvSpPr/>
          <p:nvPr/>
        </p:nvSpPr>
        <p:spPr>
          <a:xfrm>
            <a:off x="4974347" y="4237703"/>
            <a:ext cx="4169653" cy="411197"/>
          </a:xfrm>
          <a:prstGeom prst="rect">
            <a:avLst/>
          </a:prstGeom>
          <a:solidFill>
            <a:srgbClr val="4FA2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>
              <a:latin typeface="Century Gothic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33486" y="4288106"/>
            <a:ext cx="26452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25 </a:t>
            </a:r>
            <a:r>
              <a:rPr lang="ru-RU" sz="1400" b="1" dirty="0">
                <a:solidFill>
                  <a:schemeClr val="bg1"/>
                </a:solidFill>
                <a:latin typeface="Montserrat Medium" panose="00000600000000000000" pitchFamily="2" charset="-52"/>
              </a:rPr>
              <a:t>марта</a:t>
            </a: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 – 1 апреля 2022 г.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82422" y="1792371"/>
            <a:ext cx="7918648" cy="194421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 SemiBold" panose="00000700000000000000" pitchFamily="2" charset="-52"/>
              </a:rPr>
              <a:t>РЕЗУЛЬТАТЫ МОНИТОРИНГА</a:t>
            </a:r>
            <a:b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 SemiBold" panose="00000700000000000000" pitchFamily="2" charset="-52"/>
              </a:rPr>
            </a:b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 SemiBold" panose="00000700000000000000" pitchFamily="2" charset="-52"/>
              </a:rPr>
              <a:t/>
            </a:r>
            <a:b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 SemiBold" panose="00000700000000000000" pitchFamily="2" charset="-52"/>
              </a:rPr>
            </a:br>
            <a:r>
              <a:rPr lang="ru-RU" sz="2000" b="1" dirty="0">
                <a:solidFill>
                  <a:srgbClr val="8E1010"/>
                </a:solidFill>
                <a:latin typeface="Montserrat SemiBold" panose="00000700000000000000" pitchFamily="2" charset="-52"/>
              </a:rPr>
              <a:t>«О влиянии </a:t>
            </a:r>
            <a:r>
              <a:rPr lang="ru-RU" sz="2000" b="1" dirty="0" err="1">
                <a:solidFill>
                  <a:srgbClr val="8E1010"/>
                </a:solidFill>
                <a:latin typeface="Montserrat SemiBold" panose="00000700000000000000" pitchFamily="2" charset="-52"/>
              </a:rPr>
              <a:t>санкционных</a:t>
            </a:r>
            <a:r>
              <a:rPr lang="ru-RU" sz="2000" b="1" dirty="0">
                <a:solidFill>
                  <a:srgbClr val="8E1010"/>
                </a:solidFill>
                <a:latin typeface="Montserrat SemiBold" panose="00000700000000000000" pitchFamily="2" charset="-52"/>
              </a:rPr>
              <a:t> ограничений и адаптации бизнеса</a:t>
            </a:r>
            <a:r>
              <a:rPr lang="ru-RU" sz="2000" b="1" dirty="0" smtClean="0">
                <a:solidFill>
                  <a:srgbClr val="8E1010"/>
                </a:solidFill>
                <a:latin typeface="Montserrat SemiBold" panose="00000700000000000000" pitchFamily="2" charset="-52"/>
              </a:rPr>
              <a:t>» - Нижегородская область</a:t>
            </a:r>
            <a:endParaRPr lang="ru-RU" sz="2000" b="1" dirty="0">
              <a:solidFill>
                <a:srgbClr val="8E1010"/>
              </a:solidFill>
              <a:latin typeface="Montserrat SemiBold" panose="00000700000000000000" pitchFamily="2" charset="-52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B14830E2-2729-495F-9CB0-499539525E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22" y="396486"/>
            <a:ext cx="6390628" cy="512883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="" xmlns:a16="http://schemas.microsoft.com/office/drawing/2014/main" id="{3615119D-4BA4-074D-9A81-8C19D5FD954B}"/>
              </a:ext>
            </a:extLst>
          </p:cNvPr>
          <p:cNvGrpSpPr/>
          <p:nvPr/>
        </p:nvGrpSpPr>
        <p:grpSpPr>
          <a:xfrm>
            <a:off x="6084168" y="1119535"/>
            <a:ext cx="2048092" cy="895350"/>
            <a:chOff x="4567394" y="1010053"/>
            <a:chExt cx="2730789" cy="1193800"/>
          </a:xfrm>
        </p:grpSpPr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1B0ECC7E-7BCF-D641-83C8-C1CD45CD95DA}"/>
                </a:ext>
              </a:extLst>
            </p:cNvPr>
            <p:cNvSpPr/>
            <p:nvPr/>
          </p:nvSpPr>
          <p:spPr>
            <a:xfrm>
              <a:off x="4800819" y="1010053"/>
              <a:ext cx="2497364" cy="1193800"/>
            </a:xfrm>
            <a:prstGeom prst="rect">
              <a:avLst/>
            </a:prstGeom>
            <a:solidFill>
              <a:srgbClr val="4FA2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Century Gothic" pitchFamily="34" charset="0"/>
              </a:endParaRPr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58360CA9-B92C-AD47-BCEB-EA4600B96E48}"/>
                </a:ext>
              </a:extLst>
            </p:cNvPr>
            <p:cNvSpPr/>
            <p:nvPr/>
          </p:nvSpPr>
          <p:spPr>
            <a:xfrm>
              <a:off x="4567394" y="1010053"/>
              <a:ext cx="874639" cy="1193800"/>
            </a:xfrm>
            <a:prstGeom prst="rect">
              <a:avLst/>
            </a:prstGeom>
            <a:solidFill>
              <a:srgbClr val="2C46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Century Gothic" pitchFamily="34" charset="0"/>
              </a:endParaRP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="" xmlns:a16="http://schemas.microsoft.com/office/drawing/2014/main" id="{D7A078BB-DC78-8D41-B6B2-F35B14768BC7}"/>
                </a:ext>
              </a:extLst>
            </p:cNvPr>
            <p:cNvSpPr/>
            <p:nvPr/>
          </p:nvSpPr>
          <p:spPr>
            <a:xfrm>
              <a:off x="4813518" y="1225982"/>
              <a:ext cx="2238542" cy="7619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Century Gothic" pitchFamily="34" charset="0"/>
              </a:endParaRPr>
            </a:p>
          </p:txBody>
        </p:sp>
        <p:pic>
          <p:nvPicPr>
            <p:cNvPr id="12" name="Picture 3" descr="C:\Users\Prokopets\Desktop\1112.png">
              <a:extLst>
                <a:ext uri="{FF2B5EF4-FFF2-40B4-BE49-F238E27FC236}">
                  <a16:creationId xmlns="" xmlns:a16="http://schemas.microsoft.com/office/drawing/2014/main" id="{C73CC7CC-8674-1B43-BA3E-D19ECBB8E5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5158" y="1283986"/>
              <a:ext cx="1935261" cy="65871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</p:pic>
      </p:grpSp>
      <p:sp>
        <p:nvSpPr>
          <p:cNvPr id="2" name="Прямоугольник 1"/>
          <p:cNvSpPr/>
          <p:nvPr/>
        </p:nvSpPr>
        <p:spPr>
          <a:xfrm>
            <a:off x="608025" y="3274922"/>
            <a:ext cx="7225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В мониторинге приняли участие руководители и владельцы </a:t>
            </a:r>
            <a:r>
              <a:rPr lang="ru-RU" sz="1200" b="1" dirty="0" smtClean="0">
                <a:solidFill>
                  <a:srgbClr val="6E0C0C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164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компаний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из Нижегородской области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325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>
            <a:extLst>
              <a:ext uri="{FF2B5EF4-FFF2-40B4-BE49-F238E27FC236}">
                <a16:creationId xmlns="" xmlns:a16="http://schemas.microsoft.com/office/drawing/2014/main" id="{15A2B32D-2AAB-AC43-8E3E-E4F58811CE57}"/>
              </a:ext>
            </a:extLst>
          </p:cNvPr>
          <p:cNvSpPr txBox="1">
            <a:spLocks/>
          </p:cNvSpPr>
          <p:nvPr/>
        </p:nvSpPr>
        <p:spPr>
          <a:xfrm>
            <a:off x="675215" y="625006"/>
            <a:ext cx="7857225" cy="308230"/>
          </a:xfrm>
          <a:prstGeom prst="rect">
            <a:avLst/>
          </a:prstGeom>
          <a:solidFill>
            <a:srgbClr val="355E8F"/>
          </a:solidFill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200" b="1" dirty="0">
                <a:solidFill>
                  <a:schemeClr val="bg1"/>
                </a:solidFill>
                <a:latin typeface="Montserrat SemiBold" panose="00000700000000000000" pitchFamily="2" charset="-52"/>
              </a:rPr>
              <a:t>С</a:t>
            </a:r>
            <a:r>
              <a:rPr lang="ru-RU" sz="1200" b="1" dirty="0" smtClean="0">
                <a:solidFill>
                  <a:schemeClr val="bg1"/>
                </a:solidFill>
                <a:latin typeface="Montserrat SemiBold" panose="00000700000000000000" pitchFamily="2" charset="-52"/>
              </a:rPr>
              <a:t>феры деятельности компаний, принявших участие в опросе</a:t>
            </a:r>
            <a:endParaRPr lang="ru-RU" sz="1200" b="1" dirty="0">
              <a:solidFill>
                <a:schemeClr val="bg1"/>
              </a:solidFill>
              <a:latin typeface="Montserrat SemiBold" panose="00000700000000000000" pitchFamily="2" charset="-5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3608" y="1059582"/>
            <a:ext cx="7416824" cy="3610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Montserrat Medium" panose="00000600000000000000" pitchFamily="2" charset="-52"/>
              </a:rPr>
              <a:t> Торговля – 31;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Montserrat Medium" panose="00000600000000000000" pitchFamily="2" charset="-52"/>
              </a:rPr>
              <a:t>Обрабатывающие производства – 19;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Montserrat Medium" panose="00000600000000000000" pitchFamily="2" charset="-52"/>
              </a:rPr>
              <a:t>Гостиничный и туристический бизнес – 18;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Montserrat Medium" panose="00000600000000000000" pitchFamily="2" charset="-52"/>
              </a:rPr>
              <a:t>Строительство и стройматериалы – 16;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Montserrat Medium" panose="00000600000000000000" pitchFamily="2" charset="-52"/>
              </a:rPr>
              <a:t>Перевозка грузов – 11;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Montserrat Medium" panose="00000600000000000000" pitchFamily="2" charset="-52"/>
              </a:rPr>
              <a:t>Бытовые услуги населению – 10;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Montserrat Medium" panose="00000600000000000000" pitchFamily="2" charset="-52"/>
              </a:rPr>
              <a:t>Образовательная деятельность – 6;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Montserrat Medium" panose="00000600000000000000" pitchFamily="2" charset="-52"/>
              </a:rPr>
              <a:t>Общественное питание  - 5;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Montserrat Medium" panose="00000600000000000000" pitchFamily="2" charset="-52"/>
              </a:rPr>
              <a:t>Медицинские услуги – 4;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Montserrat Medium" panose="00000600000000000000" pitchFamily="2" charset="-52"/>
              </a:rPr>
              <a:t>Пассажирские перевозки – 3;</a:t>
            </a:r>
          </a:p>
          <a:p>
            <a:pPr algn="just">
              <a:lnSpc>
                <a:spcPct val="150000"/>
              </a:lnSpc>
            </a:pPr>
            <a:r>
              <a:rPr lang="ru-RU" sz="1400" dirty="0">
                <a:latin typeface="Montserrat Medium" panose="00000600000000000000" pitchFamily="2" charset="-52"/>
              </a:rPr>
              <a:t>и</a:t>
            </a:r>
            <a:r>
              <a:rPr lang="ru-RU" sz="1400" dirty="0" smtClean="0">
                <a:latin typeface="Montserrat Medium" panose="00000600000000000000" pitchFamily="2" charset="-52"/>
              </a:rPr>
              <a:t> другие.</a:t>
            </a:r>
          </a:p>
        </p:txBody>
      </p:sp>
    </p:spTree>
    <p:extLst>
      <p:ext uri="{BB962C8B-B14F-4D97-AF65-F5344CB8AC3E}">
        <p14:creationId xmlns:p14="http://schemas.microsoft.com/office/powerpoint/2010/main" val="2089078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>
            <a:extLst>
              <a:ext uri="{FF2B5EF4-FFF2-40B4-BE49-F238E27FC236}">
                <a16:creationId xmlns="" xmlns:a16="http://schemas.microsoft.com/office/drawing/2014/main" id="{D82C45EA-783D-4553-824E-4274B816755C}"/>
              </a:ext>
            </a:extLst>
          </p:cNvPr>
          <p:cNvSpPr txBox="1">
            <a:spLocks/>
          </p:cNvSpPr>
          <p:nvPr/>
        </p:nvSpPr>
        <p:spPr>
          <a:xfrm>
            <a:off x="4815827" y="1753311"/>
            <a:ext cx="4223398" cy="68326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1129876" algn="l"/>
              </a:tabLst>
            </a:pPr>
            <a:r>
              <a:rPr lang="ru-RU" sz="4800" b="1" dirty="0">
                <a:solidFill>
                  <a:srgbClr val="C00000"/>
                </a:solidFill>
                <a:latin typeface="Century Gothic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</a:t>
            </a:r>
            <a:endParaRPr lang="ru-RU" sz="48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55AA59E-0A8C-40B3-867E-9FF88651E9C6}"/>
              </a:ext>
            </a:extLst>
          </p:cNvPr>
          <p:cNvSpPr/>
          <p:nvPr/>
        </p:nvSpPr>
        <p:spPr>
          <a:xfrm>
            <a:off x="2592667" y="4236398"/>
            <a:ext cx="2381681" cy="411197"/>
          </a:xfrm>
          <a:prstGeom prst="rect">
            <a:avLst/>
          </a:prstGeom>
          <a:solidFill>
            <a:srgbClr val="4FA2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746BCA0-CC0E-4951-9A01-B140D2204E22}"/>
              </a:ext>
            </a:extLst>
          </p:cNvPr>
          <p:cNvSpPr/>
          <p:nvPr/>
        </p:nvSpPr>
        <p:spPr>
          <a:xfrm>
            <a:off x="4974348" y="4237704"/>
            <a:ext cx="4169653" cy="411197"/>
          </a:xfrm>
          <a:prstGeom prst="rect">
            <a:avLst/>
          </a:prstGeom>
          <a:solidFill>
            <a:srgbClr val="2C46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ru-RU"/>
          </a:p>
        </p:txBody>
      </p:sp>
      <p:grpSp>
        <p:nvGrpSpPr>
          <p:cNvPr id="24" name="Группа 23">
            <a:extLst>
              <a:ext uri="{FF2B5EF4-FFF2-40B4-BE49-F238E27FC236}">
                <a16:creationId xmlns="" xmlns:a16="http://schemas.microsoft.com/office/drawing/2014/main" id="{B1931DE0-940A-40AC-B3E0-CF58626F9D43}"/>
              </a:ext>
            </a:extLst>
          </p:cNvPr>
          <p:cNvGrpSpPr/>
          <p:nvPr/>
        </p:nvGrpSpPr>
        <p:grpSpPr>
          <a:xfrm>
            <a:off x="2592666" y="1591364"/>
            <a:ext cx="2048092" cy="895350"/>
            <a:chOff x="4567394" y="1010053"/>
            <a:chExt cx="2730789" cy="1193800"/>
          </a:xfrm>
        </p:grpSpPr>
        <p:sp>
          <p:nvSpPr>
            <p:cNvPr id="28" name="Прямоугольник 27">
              <a:extLst>
                <a:ext uri="{FF2B5EF4-FFF2-40B4-BE49-F238E27FC236}">
                  <a16:creationId xmlns="" xmlns:a16="http://schemas.microsoft.com/office/drawing/2014/main" id="{E7695068-BE52-4822-BD85-E23A26272FC1}"/>
                </a:ext>
              </a:extLst>
            </p:cNvPr>
            <p:cNvSpPr/>
            <p:nvPr/>
          </p:nvSpPr>
          <p:spPr>
            <a:xfrm>
              <a:off x="4800819" y="1010053"/>
              <a:ext cx="2497364" cy="1193800"/>
            </a:xfrm>
            <a:prstGeom prst="rect">
              <a:avLst/>
            </a:prstGeom>
            <a:solidFill>
              <a:srgbClr val="4FA2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Century Gothic" pitchFamily="34" charset="0"/>
              </a:endParaRPr>
            </a:p>
          </p:txBody>
        </p:sp>
        <p:sp>
          <p:nvSpPr>
            <p:cNvPr id="29" name="Прямоугольник 28">
              <a:extLst>
                <a:ext uri="{FF2B5EF4-FFF2-40B4-BE49-F238E27FC236}">
                  <a16:creationId xmlns="" xmlns:a16="http://schemas.microsoft.com/office/drawing/2014/main" id="{3C559C12-D3BE-4B21-9A6D-0C37C4B9AC6A}"/>
                </a:ext>
              </a:extLst>
            </p:cNvPr>
            <p:cNvSpPr/>
            <p:nvPr/>
          </p:nvSpPr>
          <p:spPr>
            <a:xfrm>
              <a:off x="4567394" y="1010053"/>
              <a:ext cx="874639" cy="1193800"/>
            </a:xfrm>
            <a:prstGeom prst="rect">
              <a:avLst/>
            </a:prstGeom>
            <a:solidFill>
              <a:srgbClr val="2C46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Century Gothic" pitchFamily="34" charset="0"/>
              </a:endParaRP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="" xmlns:a16="http://schemas.microsoft.com/office/drawing/2014/main" id="{51A390DA-33A8-4256-B3B6-467C670168D7}"/>
                </a:ext>
              </a:extLst>
            </p:cNvPr>
            <p:cNvSpPr/>
            <p:nvPr/>
          </p:nvSpPr>
          <p:spPr>
            <a:xfrm>
              <a:off x="4813518" y="1225982"/>
              <a:ext cx="2238542" cy="7619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Century Gothic" pitchFamily="34" charset="0"/>
              </a:endParaRPr>
            </a:p>
          </p:txBody>
        </p:sp>
        <p:pic>
          <p:nvPicPr>
            <p:cNvPr id="31" name="Picture 3" descr="C:\Users\Prokopets\Desktop\1112.png">
              <a:extLst>
                <a:ext uri="{FF2B5EF4-FFF2-40B4-BE49-F238E27FC236}">
                  <a16:creationId xmlns="" xmlns:a16="http://schemas.microsoft.com/office/drawing/2014/main" id="{43840F33-10FC-4BCB-BA0A-6FC7876E92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5158" y="1283986"/>
              <a:ext cx="1935261" cy="65871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</p:pic>
      </p:grpSp>
    </p:spTree>
    <p:extLst>
      <p:ext uri="{BB962C8B-B14F-4D97-AF65-F5344CB8AC3E}">
        <p14:creationId xmlns:p14="http://schemas.microsoft.com/office/powerpoint/2010/main" val="2845951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>
            <a:extLst>
              <a:ext uri="{FF2B5EF4-FFF2-40B4-BE49-F238E27FC236}">
                <a16:creationId xmlns="" xmlns:a16="http://schemas.microsoft.com/office/drawing/2014/main" id="{15A2B32D-2AAB-AC43-8E3E-E4F58811CE57}"/>
              </a:ext>
            </a:extLst>
          </p:cNvPr>
          <p:cNvSpPr txBox="1">
            <a:spLocks/>
          </p:cNvSpPr>
          <p:nvPr/>
        </p:nvSpPr>
        <p:spPr>
          <a:xfrm>
            <a:off x="539591" y="319304"/>
            <a:ext cx="8110899" cy="275308"/>
          </a:xfrm>
          <a:prstGeom prst="rect">
            <a:avLst/>
          </a:prstGeom>
          <a:solidFill>
            <a:srgbClr val="355E8F"/>
          </a:solidFill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>
                <a:solidFill>
                  <a:schemeClr val="bg1"/>
                </a:solidFill>
                <a:latin typeface="Montserrat SemiBold" panose="00000700000000000000" pitchFamily="2" charset="-52"/>
              </a:rPr>
              <a:t>Какая ситуация в Вашей компании после введённых санкций (на 29.03.2022)? 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450637549"/>
              </p:ext>
            </p:extLst>
          </p:nvPr>
        </p:nvGraphicFramePr>
        <p:xfrm>
          <a:off x="566899" y="752074"/>
          <a:ext cx="7847129" cy="319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596336" y="940921"/>
            <a:ext cx="982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Montserrat SemiBold" panose="00000700000000000000" pitchFamily="2" charset="-52"/>
              </a:rPr>
              <a:t>66,5%</a:t>
            </a:r>
            <a:endParaRPr lang="ru-RU" sz="2000" b="1" dirty="0">
              <a:solidFill>
                <a:srgbClr val="00B050"/>
              </a:solidFill>
              <a:latin typeface="Montserrat SemiBold" panose="00000700000000000000" pitchFamily="2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86410" y="1562595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Montserrat SemiBold" panose="00000700000000000000" pitchFamily="2" charset="-52"/>
              </a:rPr>
              <a:t>15,9%</a:t>
            </a:r>
            <a:endParaRPr lang="ru-RU" dirty="0">
              <a:latin typeface="Montserrat SemiBold" panose="00000700000000000000" pitchFamily="2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24159" y="2163514"/>
            <a:ext cx="807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ontserrat SemiBold" panose="00000700000000000000" pitchFamily="2" charset="-52"/>
              </a:rPr>
              <a:t>8,5%</a:t>
            </a:r>
            <a:endParaRPr lang="ru-RU" dirty="0">
              <a:latin typeface="Montserrat SemiBold" panose="00000700000000000000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64847" y="2764433"/>
            <a:ext cx="724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ontserrat SemiBold" panose="00000700000000000000" pitchFamily="2" charset="-52"/>
              </a:rPr>
              <a:t>7,9%</a:t>
            </a:r>
            <a:endParaRPr lang="ru-RU" dirty="0">
              <a:latin typeface="Montserrat SemiBold" panose="00000700000000000000" pitchFamily="2" charset="-5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75946" y="3289984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Montserrat SemiBold" panose="00000700000000000000" pitchFamily="2" charset="-52"/>
              </a:rPr>
              <a:t>1,2%</a:t>
            </a:r>
            <a:endParaRPr lang="ru-RU" sz="2400" b="1" dirty="0">
              <a:solidFill>
                <a:srgbClr val="FF0000"/>
              </a:solidFill>
              <a:latin typeface="Montserrat SemiBold" panose="00000700000000000000" pitchFamily="2" charset="-5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9794" y="4002531"/>
            <a:ext cx="7350696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1050" dirty="0">
                <a:latin typeface="Montserrat Medium" panose="00000600000000000000" pitchFamily="2" charset="-52"/>
              </a:rPr>
              <a:t>Основная масса предпринимателей </a:t>
            </a:r>
            <a:r>
              <a:rPr lang="ru-RU" sz="1050" dirty="0" smtClean="0">
                <a:latin typeface="Montserrat Medium" panose="00000600000000000000" pitchFamily="2" charset="-52"/>
              </a:rPr>
              <a:t>(</a:t>
            </a:r>
            <a:r>
              <a:rPr lang="ru-RU" sz="1050" b="1" dirty="0" smtClean="0">
                <a:latin typeface="Montserrat Medium" panose="00000600000000000000" pitchFamily="2" charset="-52"/>
              </a:rPr>
              <a:t>109 из 164 опрошенных</a:t>
            </a:r>
            <a:r>
              <a:rPr lang="ru-RU" sz="1050" dirty="0" smtClean="0">
                <a:latin typeface="Montserrat Medium" panose="00000600000000000000" pitchFamily="2" charset="-52"/>
              </a:rPr>
              <a:t>) продолжает работать.                                                                      Более </a:t>
            </a:r>
            <a:r>
              <a:rPr lang="ru-RU" sz="1050" b="1" dirty="0" smtClean="0">
                <a:latin typeface="Montserrat Medium" panose="00000600000000000000" pitchFamily="2" charset="-52"/>
              </a:rPr>
              <a:t>17 %</a:t>
            </a:r>
            <a:r>
              <a:rPr lang="ru-RU" sz="1050" dirty="0" smtClean="0">
                <a:latin typeface="Montserrat Medium" panose="00000600000000000000" pitchFamily="2" charset="-52"/>
              </a:rPr>
              <a:t> предпринимателей серьезно пострадали от санкций и либо приостанавливают, либо закрывают бизнес.  Порядка </a:t>
            </a:r>
            <a:r>
              <a:rPr lang="ru-RU" sz="1050" b="1" dirty="0" smtClean="0">
                <a:latin typeface="Montserrat Medium" panose="00000600000000000000" pitchFamily="2" charset="-52"/>
              </a:rPr>
              <a:t>16 %</a:t>
            </a:r>
            <a:r>
              <a:rPr lang="ru-RU" sz="1050" dirty="0" smtClean="0">
                <a:latin typeface="Montserrat Medium" panose="00000600000000000000" pitchFamily="2" charset="-52"/>
              </a:rPr>
              <a:t> опрошенных санкции не затронули вовсе либо бизнес быстро к ним адаптировался.</a:t>
            </a:r>
            <a:endParaRPr lang="ru-RU" sz="1050" dirty="0">
              <a:latin typeface="Montserrat Medium" panose="00000600000000000000" pitchFamily="2" charset="-52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93771" y="3867894"/>
            <a:ext cx="8057156" cy="0"/>
          </a:xfrm>
          <a:prstGeom prst="line">
            <a:avLst/>
          </a:prstGeom>
          <a:ln w="4762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14" y="4083037"/>
            <a:ext cx="771550" cy="7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32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>
            <a:extLst>
              <a:ext uri="{FF2B5EF4-FFF2-40B4-BE49-F238E27FC236}">
                <a16:creationId xmlns="" xmlns:a16="http://schemas.microsoft.com/office/drawing/2014/main" id="{FA515122-0E8A-4F4D-85CB-E20FA0A95E50}"/>
              </a:ext>
            </a:extLst>
          </p:cNvPr>
          <p:cNvSpPr txBox="1">
            <a:spLocks/>
          </p:cNvSpPr>
          <p:nvPr/>
        </p:nvSpPr>
        <p:spPr>
          <a:xfrm>
            <a:off x="647865" y="236456"/>
            <a:ext cx="8144312" cy="267832"/>
          </a:xfrm>
          <a:prstGeom prst="rect">
            <a:avLst/>
          </a:prstGeom>
          <a:solidFill>
            <a:srgbClr val="355E8F"/>
          </a:solidFill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 smtClean="0">
                <a:solidFill>
                  <a:schemeClr val="bg1"/>
                </a:solidFill>
                <a:latin typeface="Montserrat SemiBold" panose="00000700000000000000" pitchFamily="2" charset="-52"/>
              </a:rPr>
              <a:t>Какие основные проблемы пришли с санкциями?</a:t>
            </a:r>
            <a:endParaRPr lang="ru-RU" sz="1400" b="1" dirty="0">
              <a:solidFill>
                <a:schemeClr val="bg1"/>
              </a:solidFill>
              <a:latin typeface="Montserrat SemiBold" panose="00000700000000000000" pitchFamily="2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157" y="4258538"/>
            <a:ext cx="7479038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1050" dirty="0" smtClean="0">
                <a:latin typeface="Montserrat Medium" panose="00000600000000000000" pitchFamily="2" charset="-52"/>
              </a:rPr>
              <a:t>Из числа проблем нижегородский бизнес особенно выделил спад спроса, разрыв цепочек поставок и дефицит оборотных средств. С каждой из этих проблем столкнулось более </a:t>
            </a:r>
            <a:r>
              <a:rPr lang="ru-RU" sz="1100" b="1" dirty="0" smtClean="0">
                <a:solidFill>
                  <a:srgbClr val="FF0000"/>
                </a:solidFill>
                <a:latin typeface="Montserrat Medium" panose="00000600000000000000" pitchFamily="2" charset="-52"/>
              </a:rPr>
              <a:t>40 % </a:t>
            </a:r>
            <a:r>
              <a:rPr lang="ru-RU" sz="1050" dirty="0" smtClean="0">
                <a:latin typeface="Montserrat Medium" panose="00000600000000000000" pitchFamily="2" charset="-52"/>
              </a:rPr>
              <a:t>респондентов.</a:t>
            </a:r>
            <a:endParaRPr lang="ru-RU" sz="1050" dirty="0">
              <a:latin typeface="Montserrat Medium" panose="00000600000000000000" pitchFamily="2" charset="-52"/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1258944780"/>
              </p:ext>
            </p:extLst>
          </p:nvPr>
        </p:nvGraphicFramePr>
        <p:xfrm>
          <a:off x="179512" y="-308570"/>
          <a:ext cx="8714395" cy="4642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>
            <a:off x="553695" y="4083918"/>
            <a:ext cx="8288328" cy="0"/>
          </a:xfrm>
          <a:prstGeom prst="line">
            <a:avLst/>
          </a:prstGeom>
          <a:ln w="4762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04048" y="3528613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Montserrat SemiBold" panose="00000700000000000000" pitchFamily="2" charset="-52"/>
              </a:rPr>
              <a:t>12,8%</a:t>
            </a:r>
            <a:endParaRPr lang="ru-RU" dirty="0">
              <a:latin typeface="Montserrat SemiBold" panose="00000700000000000000" pitchFamily="2" charset="-52"/>
            </a:endParaRPr>
          </a:p>
        </p:txBody>
      </p:sp>
      <p:sp>
        <p:nvSpPr>
          <p:cNvPr id="21" name="TextBox 19"/>
          <p:cNvSpPr txBox="1"/>
          <p:nvPr/>
        </p:nvSpPr>
        <p:spPr>
          <a:xfrm>
            <a:off x="5652120" y="2351751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latin typeface="Montserrat SemiBold" panose="00000700000000000000" pitchFamily="2" charset="-52"/>
              </a:rPr>
              <a:t>20,1%</a:t>
            </a:r>
            <a:endParaRPr lang="ru-RU" sz="1800" dirty="0">
              <a:latin typeface="Montserrat SemiBold" panose="00000700000000000000" pitchFamily="2" charset="-52"/>
            </a:endParaRPr>
          </a:p>
        </p:txBody>
      </p:sp>
      <p:sp>
        <p:nvSpPr>
          <p:cNvPr id="22" name="TextBox 19"/>
          <p:cNvSpPr txBox="1"/>
          <p:nvPr/>
        </p:nvSpPr>
        <p:spPr>
          <a:xfrm>
            <a:off x="6156176" y="1917213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latin typeface="Montserrat SemiBold" panose="00000700000000000000" pitchFamily="2" charset="-52"/>
              </a:rPr>
              <a:t>25,6%</a:t>
            </a:r>
            <a:endParaRPr lang="ru-RU" sz="1800" dirty="0">
              <a:latin typeface="Montserrat SemiBold" panose="00000700000000000000" pitchFamily="2" charset="-52"/>
            </a:endParaRPr>
          </a:p>
        </p:txBody>
      </p:sp>
      <p:sp>
        <p:nvSpPr>
          <p:cNvPr id="23" name="TextBox 19"/>
          <p:cNvSpPr txBox="1"/>
          <p:nvPr/>
        </p:nvSpPr>
        <p:spPr>
          <a:xfrm>
            <a:off x="7668344" y="1518342"/>
            <a:ext cx="957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rgbClr val="FF0000"/>
                </a:solidFill>
                <a:latin typeface="Montserrat SemiBold" panose="00000700000000000000" pitchFamily="2" charset="-52"/>
              </a:rPr>
              <a:t>43,2%</a:t>
            </a:r>
            <a:endParaRPr lang="ru-RU" sz="1800" dirty="0">
              <a:solidFill>
                <a:srgbClr val="FF0000"/>
              </a:solidFill>
              <a:latin typeface="Montserrat SemiBold" panose="00000700000000000000" pitchFamily="2" charset="-52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74" y="4215549"/>
            <a:ext cx="683683" cy="68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24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>
            <a:extLst>
              <a:ext uri="{FF2B5EF4-FFF2-40B4-BE49-F238E27FC236}">
                <a16:creationId xmlns="" xmlns:a16="http://schemas.microsoft.com/office/drawing/2014/main" id="{FA515122-0E8A-4F4D-85CB-E20FA0A95E50}"/>
              </a:ext>
            </a:extLst>
          </p:cNvPr>
          <p:cNvSpPr txBox="1">
            <a:spLocks/>
          </p:cNvSpPr>
          <p:nvPr/>
        </p:nvSpPr>
        <p:spPr>
          <a:xfrm>
            <a:off x="601688" y="261265"/>
            <a:ext cx="8144312" cy="267832"/>
          </a:xfrm>
          <a:prstGeom prst="rect">
            <a:avLst/>
          </a:prstGeom>
          <a:solidFill>
            <a:srgbClr val="355E8F"/>
          </a:solidFill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050" b="1" dirty="0" smtClean="0">
                <a:solidFill>
                  <a:schemeClr val="bg1"/>
                </a:solidFill>
                <a:latin typeface="Montserrat SemiBold" panose="00000700000000000000" pitchFamily="2" charset="-52"/>
              </a:rPr>
              <a:t>Какие из принятых/анонсируемых мер правительства кажутся бизнесу наиболее необходимыми?</a:t>
            </a:r>
            <a:endParaRPr lang="ru-RU" sz="1050" b="1" dirty="0">
              <a:solidFill>
                <a:schemeClr val="bg1"/>
              </a:solidFill>
              <a:latin typeface="Montserrat SemiBold" panose="00000700000000000000" pitchFamily="2" charset="-52"/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271827815"/>
              </p:ext>
            </p:extLst>
          </p:nvPr>
        </p:nvGraphicFramePr>
        <p:xfrm>
          <a:off x="827478" y="-639541"/>
          <a:ext cx="7596745" cy="4616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23167" y="3641635"/>
            <a:ext cx="7740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Montserrat Medium" panose="00000600000000000000" pitchFamily="2" charset="-52"/>
              </a:rPr>
              <a:t>1,2%</a:t>
            </a:r>
            <a:endParaRPr lang="ru-RU" sz="1000" dirty="0">
              <a:latin typeface="Montserrat Medium" panose="00000600000000000000" pitchFamily="2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91089" y="3470026"/>
            <a:ext cx="473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Montserrat Medium" panose="00000600000000000000" pitchFamily="2" charset="-52"/>
              </a:rPr>
              <a:t>3,6%</a:t>
            </a:r>
            <a:endParaRPr lang="ru-RU" sz="1000" dirty="0">
              <a:latin typeface="Montserrat Medium" panose="00000600000000000000" pitchFamily="2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80886" y="3264698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Montserrat Medium" panose="00000600000000000000" pitchFamily="2" charset="-52"/>
              </a:rPr>
              <a:t>4,2%</a:t>
            </a:r>
            <a:endParaRPr lang="ru-RU" sz="1000" dirty="0">
              <a:latin typeface="Montserrat Medium" panose="00000600000000000000" pitchFamily="2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13412" y="3093089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Montserrat Medium" panose="00000600000000000000" pitchFamily="2" charset="-52"/>
              </a:rPr>
              <a:t>6,7%</a:t>
            </a:r>
            <a:endParaRPr lang="ru-RU" sz="1000" dirty="0">
              <a:latin typeface="Montserrat Medium" panose="00000600000000000000" pitchFamily="2" charset="-5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58196" y="2889312"/>
            <a:ext cx="4780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Montserrat Medium" panose="00000600000000000000" pitchFamily="2" charset="-52"/>
              </a:rPr>
              <a:t>8,5%</a:t>
            </a:r>
            <a:endParaRPr lang="ru-RU" sz="1000" dirty="0">
              <a:latin typeface="Montserrat Medium" panose="00000600000000000000" pitchFamily="2" charset="-5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62137" y="2690322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Montserrat Medium" panose="00000600000000000000" pitchFamily="2" charset="-52"/>
              </a:rPr>
              <a:t>9,7%</a:t>
            </a:r>
            <a:endParaRPr lang="ru-RU" sz="1000" dirty="0">
              <a:latin typeface="Montserrat Medium" panose="00000600000000000000" pitchFamily="2" charset="-5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0343" y="2517374"/>
            <a:ext cx="594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Montserrat Medium" panose="00000600000000000000" pitchFamily="2" charset="-52"/>
              </a:rPr>
              <a:t>12,8%</a:t>
            </a:r>
            <a:endParaRPr lang="ru-RU" sz="1000" dirty="0">
              <a:latin typeface="Montserrat Medium" panose="00000600000000000000" pitchFamily="2" charset="-5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71739" y="2326083"/>
            <a:ext cx="4267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Montserrat Medium" panose="00000600000000000000" pitchFamily="2" charset="-52"/>
              </a:rPr>
              <a:t>14%</a:t>
            </a:r>
            <a:endParaRPr lang="ru-RU" sz="1000" dirty="0">
              <a:latin typeface="Montserrat Medium" panose="00000600000000000000" pitchFamily="2" charset="-5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36212" y="2140851"/>
            <a:ext cx="516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Montserrat Medium" panose="00000600000000000000" pitchFamily="2" charset="-52"/>
              </a:rPr>
              <a:t>15,2%</a:t>
            </a:r>
            <a:endParaRPr lang="ru-RU" sz="1000" dirty="0">
              <a:latin typeface="Montserrat Medium" panose="00000600000000000000" pitchFamily="2" charset="-5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85099" y="1954480"/>
            <a:ext cx="4171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Montserrat Medium" panose="00000600000000000000" pitchFamily="2" charset="-52"/>
              </a:rPr>
              <a:t>17%</a:t>
            </a:r>
            <a:endParaRPr lang="ru-RU" sz="1000" dirty="0">
              <a:latin typeface="Montserrat Medium" panose="00000600000000000000" pitchFamily="2" charset="-5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80525" y="1769580"/>
            <a:ext cx="5261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Montserrat Medium" panose="00000600000000000000" pitchFamily="2" charset="-52"/>
              </a:rPr>
              <a:t>18,2%</a:t>
            </a:r>
            <a:endParaRPr lang="ru-RU" sz="1000" dirty="0">
              <a:latin typeface="Montserrat Medium" panose="00000600000000000000" pitchFamily="2" charset="-5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84275" y="1584680"/>
            <a:ext cx="5212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Montserrat Medium" panose="00000600000000000000" pitchFamily="2" charset="-52"/>
              </a:rPr>
              <a:t>19,5%</a:t>
            </a:r>
            <a:endParaRPr lang="ru-RU" sz="1000" dirty="0">
              <a:latin typeface="Montserrat Medium" panose="00000600000000000000" pitchFamily="2" charset="-5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84049" y="1382669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Montserrat Medium" panose="00000600000000000000" pitchFamily="2" charset="-52"/>
              </a:rPr>
              <a:t>25%</a:t>
            </a:r>
            <a:endParaRPr lang="ru-RU" sz="1000" dirty="0">
              <a:latin typeface="Montserrat Medium" panose="00000600000000000000" pitchFamily="2" charset="-5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09839" y="1197769"/>
            <a:ext cx="4491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Montserrat Medium" panose="00000600000000000000" pitchFamily="2" charset="-52"/>
              </a:rPr>
              <a:t>28%</a:t>
            </a:r>
            <a:endParaRPr lang="ru-RU" sz="1000" dirty="0">
              <a:latin typeface="Montserrat Medium" panose="00000600000000000000" pitchFamily="2" charset="-5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52320" y="981667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Montserrat Medium" panose="00000600000000000000" pitchFamily="2" charset="-52"/>
              </a:rPr>
              <a:t>39,6%</a:t>
            </a:r>
            <a:endParaRPr lang="ru-RU" sz="1200" b="1" dirty="0">
              <a:solidFill>
                <a:srgbClr val="FF0000"/>
              </a:solidFill>
              <a:latin typeface="Montserrat Medium" panose="00000600000000000000" pitchFamily="2" charset="-5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008491" y="811299"/>
            <a:ext cx="641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Montserrat Medium" panose="00000600000000000000" pitchFamily="2" charset="-52"/>
              </a:rPr>
              <a:t>46,9%</a:t>
            </a:r>
            <a:endParaRPr lang="ru-RU" sz="1200" b="1" dirty="0">
              <a:solidFill>
                <a:srgbClr val="FF0000"/>
              </a:solidFill>
              <a:latin typeface="Montserrat Medium" panose="00000600000000000000" pitchFamily="2" charset="-5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026124" y="618343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Montserrat Medium" panose="00000600000000000000" pitchFamily="2" charset="-52"/>
              </a:rPr>
              <a:t>47,5%</a:t>
            </a:r>
            <a:endParaRPr lang="ru-RU" sz="1200" b="1" dirty="0">
              <a:solidFill>
                <a:srgbClr val="FF0000"/>
              </a:solidFill>
              <a:latin typeface="Montserrat Medium" panose="00000600000000000000" pitchFamily="2" charset="-52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481686" y="3976849"/>
            <a:ext cx="8288328" cy="0"/>
          </a:xfrm>
          <a:prstGeom prst="line">
            <a:avLst/>
          </a:prstGeom>
          <a:ln w="4762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74" y="4104207"/>
            <a:ext cx="683683" cy="6836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25281" y="4069791"/>
            <a:ext cx="7484643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1050" dirty="0" smtClean="0">
                <a:latin typeface="Montserrat Medium" panose="00000600000000000000" pitchFamily="2" charset="-52"/>
              </a:rPr>
              <a:t>Среди принятых правительством мер поддержки бизнес больше всего оценил снижение налоговой и административной нагрузки, а также льготные кредиты.  Как показал опрос, мораторий на проверки уже работает: у </a:t>
            </a:r>
            <a:r>
              <a:rPr lang="ru-RU" sz="1200" b="1" dirty="0" smtClean="0">
                <a:solidFill>
                  <a:srgbClr val="FF0000"/>
                </a:solidFill>
                <a:latin typeface="Montserrat Medium" panose="00000600000000000000" pitchFamily="2" charset="-52"/>
              </a:rPr>
              <a:t>84% </a:t>
            </a:r>
            <a:r>
              <a:rPr lang="ru-RU" sz="1050" dirty="0" smtClean="0">
                <a:latin typeface="Montserrat Medium" panose="00000600000000000000" pitchFamily="2" charset="-52"/>
              </a:rPr>
              <a:t>опрошенных с марта 2022 года проверок на предприятиях не было.</a:t>
            </a:r>
            <a:endParaRPr lang="ru-RU" sz="1050" dirty="0">
              <a:latin typeface="Montserrat Medium" panose="000006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61967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>
            <a:extLst>
              <a:ext uri="{FF2B5EF4-FFF2-40B4-BE49-F238E27FC236}">
                <a16:creationId xmlns="" xmlns:a16="http://schemas.microsoft.com/office/drawing/2014/main" id="{FA515122-0E8A-4F4D-85CB-E20FA0A95E50}"/>
              </a:ext>
            </a:extLst>
          </p:cNvPr>
          <p:cNvSpPr txBox="1">
            <a:spLocks/>
          </p:cNvSpPr>
          <p:nvPr/>
        </p:nvSpPr>
        <p:spPr>
          <a:xfrm>
            <a:off x="625702" y="437957"/>
            <a:ext cx="8144312" cy="267832"/>
          </a:xfrm>
          <a:prstGeom prst="rect">
            <a:avLst/>
          </a:prstGeom>
          <a:solidFill>
            <a:srgbClr val="355E8F"/>
          </a:solidFill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050" b="1" dirty="0" smtClean="0">
                <a:solidFill>
                  <a:schemeClr val="bg1"/>
                </a:solidFill>
                <a:latin typeface="Montserrat SemiBold" panose="00000700000000000000" pitchFamily="2" charset="-52"/>
              </a:rPr>
              <a:t>Какие еще требуются меры поддержки?</a:t>
            </a:r>
            <a:endParaRPr lang="ru-RU" sz="1050" b="1" dirty="0">
              <a:solidFill>
                <a:schemeClr val="bg1"/>
              </a:solidFill>
              <a:latin typeface="Montserrat SemiBold" panose="00000700000000000000" pitchFamily="2" charset="-52"/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764428902"/>
              </p:ext>
            </p:extLst>
          </p:nvPr>
        </p:nvGraphicFramePr>
        <p:xfrm>
          <a:off x="539553" y="-4388199"/>
          <a:ext cx="8280920" cy="8394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04541" y="3719299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Montserrat Medium" panose="00000600000000000000" pitchFamily="2" charset="-52"/>
              </a:rPr>
              <a:t>9,7%</a:t>
            </a:r>
            <a:endParaRPr lang="ru-RU" sz="1000" dirty="0">
              <a:latin typeface="Montserrat Medium" panose="00000600000000000000" pitchFamily="2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36096" y="3409400"/>
            <a:ext cx="5261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Montserrat Medium" panose="00000600000000000000" pitchFamily="2" charset="-52"/>
              </a:rPr>
              <a:t>12,8%</a:t>
            </a:r>
            <a:endParaRPr lang="ru-RU" sz="1000" dirty="0">
              <a:latin typeface="Montserrat Medium" panose="00000600000000000000" pitchFamily="2" charset="-5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86867" y="3114677"/>
            <a:ext cx="5212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Montserrat Medium" panose="00000600000000000000" pitchFamily="2" charset="-52"/>
              </a:rPr>
              <a:t>21,9%</a:t>
            </a:r>
            <a:endParaRPr lang="ru-RU" sz="1000" dirty="0">
              <a:latin typeface="Montserrat Medium" panose="00000600000000000000" pitchFamily="2" charset="-5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53401" y="2779846"/>
            <a:ext cx="594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Montserrat Medium" panose="00000600000000000000" pitchFamily="2" charset="-52"/>
              </a:rPr>
              <a:t>23,1%</a:t>
            </a:r>
            <a:endParaRPr lang="ru-RU" sz="1000" dirty="0">
              <a:latin typeface="Montserrat Medium" panose="00000600000000000000" pitchFamily="2" charset="-5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53401" y="2511901"/>
            <a:ext cx="545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Montserrat Medium" panose="00000600000000000000" pitchFamily="2" charset="-52"/>
              </a:rPr>
              <a:t>23,7%</a:t>
            </a:r>
            <a:endParaRPr lang="ru-RU" sz="1000" dirty="0">
              <a:latin typeface="Montserrat Medium" panose="00000600000000000000" pitchFamily="2" charset="-5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63019" y="2202002"/>
            <a:ext cx="5549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Montserrat Medium" panose="00000600000000000000" pitchFamily="2" charset="-52"/>
              </a:rPr>
              <a:t>24,3%</a:t>
            </a:r>
            <a:endParaRPr lang="ru-RU" sz="1000" dirty="0">
              <a:latin typeface="Montserrat Medium" panose="00000600000000000000" pitchFamily="2" charset="-5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30801" y="1904981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Montserrat Medium" panose="00000600000000000000" pitchFamily="2" charset="-52"/>
              </a:rPr>
              <a:t>25%</a:t>
            </a:r>
            <a:endParaRPr lang="ru-RU" sz="1000" dirty="0">
              <a:latin typeface="Montserrat Medium" panose="00000600000000000000" pitchFamily="2" charset="-5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80312" y="1591041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Montserrat Medium" panose="00000600000000000000" pitchFamily="2" charset="-52"/>
              </a:rPr>
              <a:t>45,7%</a:t>
            </a:r>
            <a:endParaRPr lang="ru-RU" sz="1200" b="1" dirty="0">
              <a:solidFill>
                <a:srgbClr val="FF0000"/>
              </a:solidFill>
              <a:latin typeface="Montserrat Medium" panose="00000600000000000000" pitchFamily="2" charset="-5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894257" y="1287653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Montserrat Medium" panose="00000600000000000000" pitchFamily="2" charset="-52"/>
              </a:rPr>
              <a:t>54,2%</a:t>
            </a:r>
            <a:endParaRPr lang="ru-RU" sz="1200" b="1" dirty="0">
              <a:solidFill>
                <a:srgbClr val="FF0000"/>
              </a:solidFill>
              <a:latin typeface="Montserrat Medium" panose="00000600000000000000" pitchFamily="2" charset="-5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204599" y="984265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Montserrat Medium" panose="00000600000000000000" pitchFamily="2" charset="-52"/>
              </a:rPr>
              <a:t>59,7%</a:t>
            </a:r>
            <a:endParaRPr lang="ru-RU" sz="1200" b="1" dirty="0">
              <a:solidFill>
                <a:srgbClr val="FF0000"/>
              </a:solidFill>
              <a:latin typeface="Montserrat Medium" panose="00000600000000000000" pitchFamily="2" charset="-52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539552" y="3965520"/>
            <a:ext cx="8230462" cy="11329"/>
          </a:xfrm>
          <a:prstGeom prst="line">
            <a:avLst/>
          </a:prstGeom>
          <a:ln w="4762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16" y="4077314"/>
            <a:ext cx="683683" cy="6836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5499" y="4136710"/>
            <a:ext cx="7324516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1050" dirty="0" smtClean="0">
                <a:latin typeface="Montserrat Medium" panose="00000600000000000000" pitchFamily="2" charset="-52"/>
              </a:rPr>
              <a:t>Среди ожидаемых мер поддержки бизнес выделяет дальнейшие налоговые послабления, а также доступ к более дешевым и доступным кредитным средствам.</a:t>
            </a:r>
            <a:endParaRPr lang="ru-RU" sz="1050" dirty="0">
              <a:latin typeface="Montserrat Medium" panose="000006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88447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>
            <a:extLst>
              <a:ext uri="{FF2B5EF4-FFF2-40B4-BE49-F238E27FC236}">
                <a16:creationId xmlns="" xmlns:a16="http://schemas.microsoft.com/office/drawing/2014/main" id="{FA515122-0E8A-4F4D-85CB-E20FA0A95E50}"/>
              </a:ext>
            </a:extLst>
          </p:cNvPr>
          <p:cNvSpPr txBox="1">
            <a:spLocks/>
          </p:cNvSpPr>
          <p:nvPr/>
        </p:nvSpPr>
        <p:spPr>
          <a:xfrm>
            <a:off x="495895" y="267494"/>
            <a:ext cx="8144312" cy="267832"/>
          </a:xfrm>
          <a:prstGeom prst="rect">
            <a:avLst/>
          </a:prstGeom>
          <a:solidFill>
            <a:srgbClr val="355E8F"/>
          </a:solidFill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050" b="1" dirty="0" smtClean="0">
                <a:solidFill>
                  <a:schemeClr val="bg1"/>
                </a:solidFill>
                <a:latin typeface="Montserrat SemiBold" panose="00000700000000000000" pitchFamily="2" charset="-52"/>
              </a:rPr>
              <a:t>Что мешает </a:t>
            </a:r>
            <a:r>
              <a:rPr lang="ru-RU" sz="1050" b="1" dirty="0" err="1" smtClean="0">
                <a:solidFill>
                  <a:schemeClr val="bg1"/>
                </a:solidFill>
                <a:latin typeface="Montserrat SemiBold" panose="00000700000000000000" pitchFamily="2" charset="-52"/>
              </a:rPr>
              <a:t>импортозамещению</a:t>
            </a:r>
            <a:r>
              <a:rPr lang="ru-RU" sz="1050" b="1" dirty="0" smtClean="0">
                <a:solidFill>
                  <a:schemeClr val="bg1"/>
                </a:solidFill>
                <a:latin typeface="Montserrat SemiBold" panose="00000700000000000000" pitchFamily="2" charset="-52"/>
              </a:rPr>
              <a:t>?</a:t>
            </a:r>
            <a:endParaRPr lang="ru-RU" sz="1050" b="1" dirty="0">
              <a:solidFill>
                <a:schemeClr val="bg1"/>
              </a:solidFill>
              <a:latin typeface="Montserrat SemiBold" panose="00000700000000000000" pitchFamily="2" charset="-52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495895" y="4001656"/>
            <a:ext cx="8144312" cy="21104"/>
          </a:xfrm>
          <a:prstGeom prst="line">
            <a:avLst/>
          </a:prstGeom>
          <a:ln w="4762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31" y="4083918"/>
            <a:ext cx="683683" cy="6836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56000" y="4064506"/>
            <a:ext cx="7484208" cy="722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1050" dirty="0" smtClean="0">
                <a:latin typeface="Montserrat Medium" panose="00000600000000000000" pitchFamily="2" charset="-52"/>
              </a:rPr>
              <a:t>По мнению бизнеса, основные барьеры, сдерживающие </a:t>
            </a:r>
            <a:r>
              <a:rPr lang="ru-RU" sz="1050" dirty="0" err="1" smtClean="0">
                <a:latin typeface="Montserrat Medium" panose="00000600000000000000" pitchFamily="2" charset="-52"/>
              </a:rPr>
              <a:t>импортозамещение</a:t>
            </a:r>
            <a:r>
              <a:rPr lang="ru-RU" sz="1050" dirty="0" smtClean="0">
                <a:latin typeface="Montserrat Medium" panose="00000600000000000000" pitchFamily="2" charset="-52"/>
              </a:rPr>
              <a:t>, это высокие налоги и непредсказуемость «правил игры», когда условия ведения бизнеса слишком часто и неожиданно меняются не в лучшую сторону.</a:t>
            </a:r>
            <a:endParaRPr lang="ru-RU" sz="1050" dirty="0">
              <a:latin typeface="Montserrat Medium" panose="00000600000000000000" pitchFamily="2" charset="-52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898997601"/>
              </p:ext>
            </p:extLst>
          </p:nvPr>
        </p:nvGraphicFramePr>
        <p:xfrm>
          <a:off x="1259632" y="515250"/>
          <a:ext cx="6841051" cy="3527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" name="TextBox 1"/>
          <p:cNvSpPr txBox="1"/>
          <p:nvPr/>
        </p:nvSpPr>
        <p:spPr>
          <a:xfrm>
            <a:off x="6084168" y="3363838"/>
            <a:ext cx="504056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Montserrat Medium" panose="00000600000000000000" pitchFamily="2" charset="-52"/>
              </a:rPr>
              <a:t>35</a:t>
            </a:r>
            <a:r>
              <a:rPr lang="ru-RU" sz="1100" dirty="0" smtClean="0"/>
              <a:t>%</a:t>
            </a:r>
            <a:endParaRPr lang="ru-RU" sz="1100" dirty="0"/>
          </a:p>
        </p:txBody>
      </p:sp>
      <p:sp>
        <p:nvSpPr>
          <p:cNvPr id="40" name="TextBox 1"/>
          <p:cNvSpPr txBox="1"/>
          <p:nvPr/>
        </p:nvSpPr>
        <p:spPr>
          <a:xfrm>
            <a:off x="6156176" y="3044929"/>
            <a:ext cx="576064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 smtClean="0">
                <a:latin typeface="Montserrat Medium" panose="00000600000000000000" pitchFamily="2" charset="-52"/>
              </a:rPr>
              <a:t>36</a:t>
            </a:r>
            <a:r>
              <a:rPr lang="ru-RU" sz="1100" dirty="0" smtClean="0"/>
              <a:t>%</a:t>
            </a:r>
            <a:endParaRPr lang="ru-RU" sz="1100" dirty="0"/>
          </a:p>
        </p:txBody>
      </p:sp>
      <p:sp>
        <p:nvSpPr>
          <p:cNvPr id="41" name="TextBox 1"/>
          <p:cNvSpPr txBox="1"/>
          <p:nvPr/>
        </p:nvSpPr>
        <p:spPr>
          <a:xfrm>
            <a:off x="6300192" y="2714878"/>
            <a:ext cx="576064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 smtClean="0">
                <a:latin typeface="Montserrat Medium" panose="00000600000000000000" pitchFamily="2" charset="-52"/>
              </a:rPr>
              <a:t>40%</a:t>
            </a:r>
            <a:endParaRPr lang="ru-RU" sz="1100" dirty="0">
              <a:latin typeface="Montserrat Medium" panose="00000600000000000000" pitchFamily="2" charset="-52"/>
            </a:endParaRPr>
          </a:p>
        </p:txBody>
      </p:sp>
      <p:sp>
        <p:nvSpPr>
          <p:cNvPr id="42" name="TextBox 1"/>
          <p:cNvSpPr txBox="1"/>
          <p:nvPr/>
        </p:nvSpPr>
        <p:spPr>
          <a:xfrm>
            <a:off x="6709474" y="1733558"/>
            <a:ext cx="576064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 smtClean="0">
                <a:latin typeface="Montserrat Medium" panose="00000600000000000000" pitchFamily="2" charset="-52"/>
              </a:rPr>
              <a:t>49%</a:t>
            </a:r>
            <a:endParaRPr lang="ru-RU" sz="1100" dirty="0">
              <a:latin typeface="Montserrat Medium" panose="00000600000000000000" pitchFamily="2" charset="-52"/>
            </a:endParaRPr>
          </a:p>
        </p:txBody>
      </p:sp>
      <p:sp>
        <p:nvSpPr>
          <p:cNvPr id="43" name="TextBox 1"/>
          <p:cNvSpPr txBox="1"/>
          <p:nvPr/>
        </p:nvSpPr>
        <p:spPr>
          <a:xfrm>
            <a:off x="6804248" y="1400524"/>
            <a:ext cx="864096" cy="27790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FF0000"/>
                </a:solidFill>
                <a:latin typeface="Montserrat Medium" panose="00000600000000000000" pitchFamily="2" charset="-52"/>
              </a:rPr>
              <a:t>51%</a:t>
            </a:r>
            <a:endParaRPr lang="ru-RU" sz="1400" b="1" dirty="0">
              <a:solidFill>
                <a:srgbClr val="FF0000"/>
              </a:solidFill>
              <a:latin typeface="Montserrat Medium" panose="00000600000000000000" pitchFamily="2" charset="-52"/>
            </a:endParaRPr>
          </a:p>
        </p:txBody>
      </p:sp>
      <p:sp>
        <p:nvSpPr>
          <p:cNvPr id="44" name="TextBox 1"/>
          <p:cNvSpPr txBox="1"/>
          <p:nvPr/>
        </p:nvSpPr>
        <p:spPr>
          <a:xfrm>
            <a:off x="6883777" y="1073362"/>
            <a:ext cx="576064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FF0000"/>
                </a:solidFill>
                <a:latin typeface="Montserrat Medium" panose="00000600000000000000" pitchFamily="2" charset="-52"/>
              </a:rPr>
              <a:t>53%</a:t>
            </a:r>
            <a:endParaRPr lang="ru-RU" sz="1400" b="1" dirty="0">
              <a:solidFill>
                <a:srgbClr val="FF0000"/>
              </a:solidFill>
              <a:latin typeface="Montserrat Medium" panose="00000600000000000000" pitchFamily="2" charset="-52"/>
            </a:endParaRPr>
          </a:p>
        </p:txBody>
      </p:sp>
      <p:sp>
        <p:nvSpPr>
          <p:cNvPr id="45" name="TextBox 1"/>
          <p:cNvSpPr txBox="1"/>
          <p:nvPr/>
        </p:nvSpPr>
        <p:spPr>
          <a:xfrm>
            <a:off x="7165585" y="746200"/>
            <a:ext cx="576064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FF0000"/>
                </a:solidFill>
                <a:latin typeface="Montserrat Medium" panose="00000600000000000000" pitchFamily="2" charset="-52"/>
              </a:rPr>
              <a:t>61%</a:t>
            </a:r>
            <a:endParaRPr lang="ru-RU" sz="1400" b="1" dirty="0">
              <a:solidFill>
                <a:srgbClr val="FF0000"/>
              </a:solidFill>
              <a:latin typeface="Montserrat Medium" panose="000006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547374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>
            <a:extLst>
              <a:ext uri="{FF2B5EF4-FFF2-40B4-BE49-F238E27FC236}">
                <a16:creationId xmlns="" xmlns:a16="http://schemas.microsoft.com/office/drawing/2014/main" id="{15A2B32D-2AAB-AC43-8E3E-E4F58811CE57}"/>
              </a:ext>
            </a:extLst>
          </p:cNvPr>
          <p:cNvSpPr txBox="1">
            <a:spLocks/>
          </p:cNvSpPr>
          <p:nvPr/>
        </p:nvSpPr>
        <p:spPr>
          <a:xfrm>
            <a:off x="539591" y="319304"/>
            <a:ext cx="8110899" cy="432770"/>
          </a:xfrm>
          <a:prstGeom prst="rect">
            <a:avLst/>
          </a:prstGeom>
          <a:solidFill>
            <a:srgbClr val="355E8F"/>
          </a:solidFill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000" b="1" dirty="0" smtClean="0">
                <a:solidFill>
                  <a:schemeClr val="bg1"/>
                </a:solidFill>
                <a:latin typeface="Montserrat SemiBold" panose="00000700000000000000" pitchFamily="2" charset="-52"/>
              </a:rPr>
              <a:t>Столкнулась ли компания с повышением кредитной  ставки по уже выданным кредитам (с фиксированной ставкой) после увеличения ключевой ставки ЦБ РФ? </a:t>
            </a:r>
            <a:endParaRPr lang="ru-RU" sz="1000" b="1" dirty="0">
              <a:solidFill>
                <a:schemeClr val="bg1"/>
              </a:solidFill>
              <a:latin typeface="Montserrat SemiBold" panose="00000700000000000000" pitchFamily="2" charset="-52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663899857"/>
              </p:ext>
            </p:extLst>
          </p:nvPr>
        </p:nvGraphicFramePr>
        <p:xfrm>
          <a:off x="395536" y="767113"/>
          <a:ext cx="7847129" cy="319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452320" y="935017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Montserrat SemiBold" panose="00000700000000000000" pitchFamily="2" charset="-52"/>
              </a:rPr>
              <a:t>50%</a:t>
            </a:r>
            <a:endParaRPr lang="ru-RU" sz="2400" b="1" dirty="0">
              <a:solidFill>
                <a:srgbClr val="00B050"/>
              </a:solidFill>
              <a:latin typeface="Montserrat SemiBold" panose="00000700000000000000" pitchFamily="2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05713" y="1573939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Montserrat SemiBold" panose="00000700000000000000" pitchFamily="2" charset="-52"/>
              </a:rPr>
              <a:t>26%</a:t>
            </a:r>
            <a:endParaRPr lang="ru-RU" dirty="0">
              <a:latin typeface="Montserrat SemiBold" panose="00000700000000000000" pitchFamily="2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76056" y="2172385"/>
            <a:ext cx="807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Montserrat SemiBold" panose="00000700000000000000" pitchFamily="2" charset="-52"/>
              </a:rPr>
              <a:t>11,5%</a:t>
            </a:r>
            <a:endParaRPr lang="ru-RU" sz="1600" dirty="0">
              <a:solidFill>
                <a:srgbClr val="FF0000"/>
              </a:solidFill>
              <a:latin typeface="Montserrat SemiBold" panose="00000700000000000000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60032" y="2774469"/>
            <a:ext cx="724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Montserrat SemiBold" panose="00000700000000000000" pitchFamily="2" charset="-52"/>
              </a:rPr>
              <a:t>8%</a:t>
            </a:r>
            <a:endParaRPr lang="ru-RU" sz="1600" b="1" dirty="0">
              <a:solidFill>
                <a:srgbClr val="FF0000"/>
              </a:solidFill>
              <a:latin typeface="Montserrat SemiBold" panose="00000700000000000000" pitchFamily="2" charset="-5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95040" y="3381667"/>
            <a:ext cx="657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Montserrat SemiBold" panose="00000700000000000000" pitchFamily="2" charset="-52"/>
              </a:rPr>
              <a:t>3,6%</a:t>
            </a:r>
            <a:endParaRPr lang="ru-RU" sz="1600" b="1" dirty="0">
              <a:solidFill>
                <a:srgbClr val="FF0000"/>
              </a:solidFill>
              <a:latin typeface="Montserrat SemiBold" panose="00000700000000000000" pitchFamily="2" charset="-5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9794" y="4002531"/>
            <a:ext cx="7350696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1050" dirty="0" smtClean="0">
                <a:latin typeface="Montserrat Medium" panose="00000600000000000000" pitchFamily="2" charset="-52"/>
              </a:rPr>
              <a:t>Основную массу </a:t>
            </a:r>
            <a:r>
              <a:rPr lang="ru-RU" sz="1050" dirty="0">
                <a:latin typeface="Montserrat Medium" panose="00000600000000000000" pitchFamily="2" charset="-52"/>
              </a:rPr>
              <a:t>предпринимателей (</a:t>
            </a:r>
            <a:r>
              <a:rPr lang="ru-RU" sz="1050" b="1" dirty="0">
                <a:latin typeface="Montserrat Medium" panose="00000600000000000000" pitchFamily="2" charset="-52"/>
              </a:rPr>
              <a:t>76 из 164 опрошенных</a:t>
            </a:r>
            <a:r>
              <a:rPr lang="ru-RU" sz="1050" dirty="0" smtClean="0">
                <a:latin typeface="Montserrat Medium" panose="00000600000000000000" pitchFamily="2" charset="-52"/>
              </a:rPr>
              <a:t>) в марте-начале апреля не коснулась ситуация с удорожанием уже действующих кредитов. Однако </a:t>
            </a:r>
            <a:r>
              <a:rPr lang="ru-RU" sz="1400" b="1" dirty="0" smtClean="0">
                <a:solidFill>
                  <a:srgbClr val="FF0000"/>
                </a:solidFill>
                <a:latin typeface="Montserrat Medium" panose="00000600000000000000" pitchFamily="2" charset="-52"/>
              </a:rPr>
              <a:t>23%</a:t>
            </a:r>
            <a:r>
              <a:rPr lang="ru-RU" sz="1050" dirty="0" smtClean="0">
                <a:latin typeface="Montserrat Medium" panose="00000600000000000000" pitchFamily="2" charset="-52"/>
              </a:rPr>
              <a:t> опрошенных в разной степени </a:t>
            </a:r>
            <a:r>
              <a:rPr lang="ru-RU" sz="1050" dirty="0" smtClean="0">
                <a:latin typeface="Montserrat Medium" panose="00000600000000000000" pitchFamily="2" charset="-52"/>
              </a:rPr>
              <a:t>всё-таки </a:t>
            </a:r>
            <a:r>
              <a:rPr lang="ru-RU" sz="1050" dirty="0" smtClean="0">
                <a:latin typeface="Montserrat Medium" panose="00000600000000000000" pitchFamily="2" charset="-52"/>
              </a:rPr>
              <a:t>пострадало от увеличения процентной ставки.</a:t>
            </a:r>
            <a:endParaRPr lang="ru-RU" sz="1050" dirty="0">
              <a:latin typeface="Montserrat Medium" panose="00000600000000000000" pitchFamily="2" charset="-52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66462" y="3953051"/>
            <a:ext cx="8057156" cy="0"/>
          </a:xfrm>
          <a:prstGeom prst="line">
            <a:avLst/>
          </a:prstGeom>
          <a:ln w="4762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91" y="4066712"/>
            <a:ext cx="771550" cy="7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49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>
            <a:extLst>
              <a:ext uri="{FF2B5EF4-FFF2-40B4-BE49-F238E27FC236}">
                <a16:creationId xmlns="" xmlns:a16="http://schemas.microsoft.com/office/drawing/2014/main" id="{15A2B32D-2AAB-AC43-8E3E-E4F58811CE57}"/>
              </a:ext>
            </a:extLst>
          </p:cNvPr>
          <p:cNvSpPr txBox="1">
            <a:spLocks/>
          </p:cNvSpPr>
          <p:nvPr/>
        </p:nvSpPr>
        <p:spPr>
          <a:xfrm>
            <a:off x="675215" y="625006"/>
            <a:ext cx="7857225" cy="308230"/>
          </a:xfrm>
          <a:prstGeom prst="rect">
            <a:avLst/>
          </a:prstGeom>
          <a:solidFill>
            <a:srgbClr val="355E8F"/>
          </a:solidFill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200" b="1" dirty="0" smtClean="0">
                <a:solidFill>
                  <a:schemeClr val="bg1"/>
                </a:solidFill>
                <a:latin typeface="Montserrat SemiBold" panose="00000700000000000000" pitchFamily="2" charset="-52"/>
              </a:rPr>
              <a:t>Проводились ли в компании проверки за период с начала марта по сегодняшний день?</a:t>
            </a:r>
            <a:endParaRPr lang="ru-RU" sz="1200" b="1" dirty="0">
              <a:solidFill>
                <a:schemeClr val="bg1"/>
              </a:solidFill>
              <a:latin typeface="Montserrat SemiBold" panose="00000700000000000000" pitchFamily="2" charset="-5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07704" y="1491630"/>
            <a:ext cx="6221781" cy="622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1050" dirty="0" smtClean="0">
                <a:latin typeface="Montserrat Medium" panose="00000600000000000000" pitchFamily="2" charset="-52"/>
              </a:rPr>
              <a:t>Несмотря на введенный мораторий на проверки бизнеса, </a:t>
            </a:r>
            <a:r>
              <a:rPr lang="ru-RU" sz="1600" dirty="0" smtClean="0">
                <a:latin typeface="Montserrat Medium" panose="00000600000000000000" pitchFamily="2" charset="-52"/>
              </a:rPr>
              <a:t>26 из 164 </a:t>
            </a:r>
            <a:r>
              <a:rPr lang="ru-RU" sz="1050" dirty="0" smtClean="0">
                <a:latin typeface="Montserrat Medium" panose="00000600000000000000" pitchFamily="2" charset="-52"/>
              </a:rPr>
              <a:t>опрошенных все-таки столкнулись с проведением проверок в своих компаниях.</a:t>
            </a:r>
            <a:endParaRPr lang="ru-RU" sz="1050" dirty="0">
              <a:latin typeface="Montserrat Medium" panose="00000600000000000000" pitchFamily="2" charset="-52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75606"/>
            <a:ext cx="1414488" cy="113159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15" y="2972311"/>
            <a:ext cx="1143161" cy="11928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54040" y="3107078"/>
            <a:ext cx="6175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ontserrat Medium" panose="00000600000000000000" pitchFamily="2" charset="-52"/>
              </a:rPr>
              <a:t>Однако большая часть опрошенных (138 из 164 человек) отметила, что проверок в отношении их организаций в этот период не было.</a:t>
            </a:r>
            <a:endParaRPr lang="ru-RU" dirty="0">
              <a:latin typeface="Montserrat Medium" panose="000006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96266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>
            <a:extLst>
              <a:ext uri="{FF2B5EF4-FFF2-40B4-BE49-F238E27FC236}">
                <a16:creationId xmlns="" xmlns:a16="http://schemas.microsoft.com/office/drawing/2014/main" id="{15A2B32D-2AAB-AC43-8E3E-E4F58811CE57}"/>
              </a:ext>
            </a:extLst>
          </p:cNvPr>
          <p:cNvSpPr txBox="1">
            <a:spLocks/>
          </p:cNvSpPr>
          <p:nvPr/>
        </p:nvSpPr>
        <p:spPr>
          <a:xfrm>
            <a:off x="675215" y="483518"/>
            <a:ext cx="7857225" cy="648072"/>
          </a:xfrm>
          <a:prstGeom prst="rect">
            <a:avLst/>
          </a:prstGeom>
          <a:solidFill>
            <a:srgbClr val="355E8F"/>
          </a:solidFill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200" b="1" dirty="0">
                <a:solidFill>
                  <a:schemeClr val="bg1"/>
                </a:solidFill>
                <a:latin typeface="Montserrat SemiBold" panose="00000700000000000000" pitchFamily="2" charset="-52"/>
              </a:rPr>
              <a:t>Есть ли в Вашем бизнесе критически важные иностранные (производимые в России иностранными компаниями или поставляемые по импорту) продукты/сервисы без которых Вы не сможете продолжать бизнес в прежнем объёме? 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13" y="1275258"/>
            <a:ext cx="915566" cy="9155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23646" y="1317726"/>
            <a:ext cx="6376746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ru-RU" sz="1400" dirty="0" smtClean="0">
                <a:latin typeface="Montserrat Medium" panose="00000600000000000000" pitchFamily="2" charset="-52"/>
              </a:rPr>
              <a:t>Почти 49% предпринимателей ответили, что не зависят от импортных поставок.</a:t>
            </a:r>
            <a:endParaRPr lang="ru-RU" sz="1400" dirty="0">
              <a:latin typeface="Montserrat Medium" panose="00000600000000000000" pitchFamily="2" charset="-52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63" y="2305425"/>
            <a:ext cx="1059582" cy="10595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84666" y="2130700"/>
            <a:ext cx="6415726" cy="265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sz="1400" dirty="0" smtClean="0">
                <a:latin typeface="Montserrat Medium" panose="00000600000000000000" pitchFamily="2" charset="-52"/>
              </a:rPr>
              <a:t>Для </a:t>
            </a:r>
            <a:r>
              <a:rPr lang="ru-RU" sz="1400" b="1" dirty="0" smtClean="0">
                <a:solidFill>
                  <a:srgbClr val="FF0000"/>
                </a:solidFill>
                <a:latin typeface="Montserrat Medium" panose="00000600000000000000" pitchFamily="2" charset="-52"/>
              </a:rPr>
              <a:t>51%</a:t>
            </a:r>
            <a:r>
              <a:rPr lang="ru-RU" sz="1400" dirty="0" smtClean="0">
                <a:latin typeface="Montserrat Medium" panose="00000600000000000000" pitchFamily="2" charset="-52"/>
              </a:rPr>
              <a:t> </a:t>
            </a:r>
            <a:r>
              <a:rPr lang="ru-RU" sz="1400" dirty="0" smtClean="0">
                <a:latin typeface="Montserrat Medium" panose="00000600000000000000" pitchFamily="2" charset="-52"/>
              </a:rPr>
              <a:t>опрошенных </a:t>
            </a:r>
            <a:r>
              <a:rPr lang="ru-RU" sz="1400" dirty="0" smtClean="0">
                <a:latin typeface="Montserrat Medium" panose="00000600000000000000" pitchFamily="2" charset="-52"/>
              </a:rPr>
              <a:t>уход с рынка ряда импортных продуктов и сервисов может стать критическим. В частности, участники опроса отмечали зависимость бизнеса от иностранного ПО, платежных сервисов, запчастей и комплектующих в самых разных отраслях (авиация, автомобилестроение, машиностроение, типографская деятельность, строительство и др.) При этом </a:t>
            </a:r>
            <a:r>
              <a:rPr lang="ru-RU" sz="1600" b="1" dirty="0" smtClean="0">
                <a:solidFill>
                  <a:srgbClr val="FF0000"/>
                </a:solidFill>
                <a:latin typeface="Montserrat Medium" panose="00000600000000000000" pitchFamily="2" charset="-52"/>
              </a:rPr>
              <a:t>82% </a:t>
            </a:r>
            <a:r>
              <a:rPr lang="ru-RU" sz="1400" dirty="0" smtClean="0">
                <a:latin typeface="Montserrat Medium" panose="00000600000000000000" pitchFamily="2" charset="-52"/>
              </a:rPr>
              <a:t>опрошенных считают, что на данный момент в России не создано условий для ускоренного развития производств и </a:t>
            </a:r>
            <a:r>
              <a:rPr lang="ru-RU" sz="1400" dirty="0" err="1" smtClean="0">
                <a:latin typeface="Montserrat Medium" panose="00000600000000000000" pitchFamily="2" charset="-52"/>
              </a:rPr>
              <a:t>импортозамещения</a:t>
            </a:r>
            <a:r>
              <a:rPr lang="ru-RU" sz="1400" dirty="0" smtClean="0">
                <a:latin typeface="Montserrat Medium" panose="00000600000000000000" pitchFamily="2" charset="-52"/>
              </a:rPr>
              <a:t>.</a:t>
            </a:r>
            <a:endParaRPr lang="ru-RU" sz="1400" dirty="0">
              <a:latin typeface="Montserrat Medium" panose="000006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6837050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4264</TotalTime>
  <Words>643</Words>
  <Application>Microsoft Office PowerPoint</Application>
  <PresentationFormat>Экран (16:9)</PresentationFormat>
  <Paragraphs>89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Calibri</vt:lpstr>
      <vt:lpstr>Century Gothic</vt:lpstr>
      <vt:lpstr>Montserrat Medium</vt:lpstr>
      <vt:lpstr>Montserrat SemiBold</vt:lpstr>
      <vt:lpstr>Mullerregular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МОНИТОРИНГА  «Оценка состояния бизнеса и эффективности мер государственной поддержки»</dc:title>
  <dc:creator>Романова Наталия</dc:creator>
  <cp:lastModifiedBy>Елена</cp:lastModifiedBy>
  <cp:revision>587</cp:revision>
  <cp:lastPrinted>2021-02-17T15:35:18Z</cp:lastPrinted>
  <dcterms:created xsi:type="dcterms:W3CDTF">2021-02-17T09:02:54Z</dcterms:created>
  <dcterms:modified xsi:type="dcterms:W3CDTF">2022-05-05T11:03:25Z</dcterms:modified>
</cp:coreProperties>
</file>