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Субъекты</a:t>
            </a:r>
            <a:r>
              <a:rPr lang="ru-RU" b="1" baseline="0" dirty="0" smtClean="0"/>
              <a:t> опроса</a:t>
            </a:r>
            <a:endParaRPr lang="ru-RU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ИП</c:v>
                </c:pt>
                <c:pt idx="1">
                  <c:v>Юридическое лицо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baseline="0" dirty="0">
                <a:latin typeface="+mn-lt"/>
              </a:rPr>
              <a:t>Количество работающих в организации сотрудников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работающих в организации сотрудников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Меньше 20</c:v>
                </c:pt>
                <c:pt idx="1">
                  <c:v>От 20 до 50</c:v>
                </c:pt>
                <c:pt idx="2">
                  <c:v>От 50 до 100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0.89</c:v>
                </c:pt>
                <c:pt idx="1">
                  <c:v>0.09</c:v>
                </c:pt>
                <c:pt idx="2">
                  <c:v>0.02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Район области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 области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Нижний Новгород</c:v>
                </c:pt>
                <c:pt idx="1">
                  <c:v>Павлово</c:v>
                </c:pt>
                <c:pt idx="2">
                  <c:v>р.п. Вознесенское</c:v>
                </c:pt>
                <c:pt idx="3">
                  <c:v>г. Арзамас</c:v>
                </c:pt>
                <c:pt idx="4">
                  <c:v>г. Кулебаки</c:v>
                </c:pt>
                <c:pt idx="5">
                  <c:v>г. Богородск</c:v>
                </c:pt>
                <c:pt idx="6">
                  <c:v>г. Дзержинск</c:v>
                </c:pt>
                <c:pt idx="7">
                  <c:v>г.Саров</c:v>
                </c:pt>
                <c:pt idx="8">
                  <c:v>г. Кстово</c:v>
                </c:pt>
                <c:pt idx="9">
                  <c:v>г. Бор</c:v>
                </c:pt>
                <c:pt idx="10">
                  <c:v>п.г.т. Вача</c:v>
                </c:pt>
                <c:pt idx="11">
                  <c:v>г. Городец</c:v>
                </c:pt>
                <c:pt idx="12">
                  <c:v>г. Выкса</c:v>
                </c:pt>
                <c:pt idx="13">
                  <c:v>г. Лысково</c:v>
                </c:pt>
                <c:pt idx="14">
                  <c:v>с. Дивеево</c:v>
                </c:pt>
                <c:pt idx="15">
                  <c:v>г. Балахна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104</c:v>
                </c:pt>
                <c:pt idx="1">
                  <c:v>28</c:v>
                </c:pt>
                <c:pt idx="2">
                  <c:v>9</c:v>
                </c:pt>
                <c:pt idx="3">
                  <c:v>5</c:v>
                </c:pt>
                <c:pt idx="4">
                  <c:v>9</c:v>
                </c:pt>
                <c:pt idx="5">
                  <c:v>7</c:v>
                </c:pt>
                <c:pt idx="6">
                  <c:v>9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567584"/>
        <c:axId val="222564056"/>
      </c:barChart>
      <c:catAx>
        <c:axId val="222567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564056"/>
        <c:crosses val="autoZero"/>
        <c:auto val="1"/>
        <c:lblAlgn val="ctr"/>
        <c:lblOffset val="100"/>
        <c:noMultiLvlLbl val="0"/>
      </c:catAx>
      <c:valAx>
        <c:axId val="222564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56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Сфера деятельности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Сфера деятельности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Бьюти-индустрия</c:v>
                </c:pt>
                <c:pt idx="1">
                  <c:v>Розничная торговля </c:v>
                </c:pt>
                <c:pt idx="2">
                  <c:v>Аренда помещений</c:v>
                </c:pt>
                <c:pt idx="3">
                  <c:v>Бытовые услуги</c:v>
                </c:pt>
                <c:pt idx="4">
                  <c:v>Производство</c:v>
                </c:pt>
                <c:pt idx="5">
                  <c:v>Образовательная деятельность</c:v>
                </c:pt>
                <c:pt idx="6">
                  <c:v>Оптовая торговля</c:v>
                </c:pt>
                <c:pt idx="7">
                  <c:v>Общепит</c:v>
                </c:pt>
                <c:pt idx="8">
                  <c:v>Event-индустрия</c:v>
                </c:pt>
                <c:pt idx="9">
                  <c:v>Пассажирские и грузоперевозки</c:v>
                </c:pt>
                <c:pt idx="10">
                  <c:v>Другое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39</c:v>
                </c:pt>
                <c:pt idx="1">
                  <c:v>55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11</c:v>
                </c:pt>
                <c:pt idx="6">
                  <c:v>9</c:v>
                </c:pt>
                <c:pt idx="7">
                  <c:v>7</c:v>
                </c:pt>
                <c:pt idx="8">
                  <c:v>4</c:v>
                </c:pt>
                <c:pt idx="9">
                  <c:v>11</c:v>
                </c:pt>
                <c:pt idx="10">
                  <c:v>11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layout>
                <c:manualLayout>
                  <c:x val="2.2807998685579261E-3"/>
                  <c:y val="1.71252450095198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0296637878295491E-3"/>
                  <c:y val="1.43247407526611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1093750000000002E-3"/>
                  <c:y val="1.32947826467284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Не попали в список организаций, которым разрешено работать в этот период</c:v>
                </c:pt>
                <c:pt idx="1">
                  <c:v>Выручка упала на 30% и более</c:v>
                </c:pt>
                <c:pt idx="2">
                  <c:v>Нечем платить зарплату сотрудника</c:v>
                </c:pt>
                <c:pt idx="3">
                  <c:v>Нечем платить за аренду помещения, по банковским кредитам </c:v>
                </c:pt>
                <c:pt idx="4">
                  <c:v>Пришлось сокращать коллектив</c:v>
                </c:pt>
                <c:pt idx="5">
                  <c:v>Доход упал на 100%</c:v>
                </c:pt>
                <c:pt idx="6">
                  <c:v>Полная остановка бизнеса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0.51</c:v>
                </c:pt>
                <c:pt idx="1">
                  <c:v>0.57999999999999996</c:v>
                </c:pt>
                <c:pt idx="2">
                  <c:v>0.34</c:v>
                </c:pt>
                <c:pt idx="3">
                  <c:v>0.52</c:v>
                </c:pt>
                <c:pt idx="4">
                  <c:v>0.05</c:v>
                </c:pt>
                <c:pt idx="5">
                  <c:v>7.0000000000000007E-2</c:v>
                </c:pt>
                <c:pt idx="6">
                  <c:v>0.03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048603913276292E-2"/>
          <c:y val="0.5535691855643402"/>
          <c:w val="0.55983481459076401"/>
          <c:h val="0.446203161697147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866535433070866E-2"/>
                  <c:y val="3.64667177370375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205831692913414E-2"/>
                  <c:y val="-0.11927878203255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Субсидия из федерального бюджета</c:v>
                </c:pt>
                <c:pt idx="1">
                  <c:v>Региональная субсидия</c:v>
                </c:pt>
                <c:pt idx="2">
                  <c:v>Субсидия на оплату коммунальных услуг</c:v>
                </c:pt>
                <c:pt idx="3">
                  <c:v>Социальный контракт для ИП без работников</c:v>
                </c:pt>
                <c:pt idx="4">
                  <c:v>Льготный кредит на выплату зарплаты сотрудникам</c:v>
                </c:pt>
                <c:pt idx="5">
                  <c:v>Реструктуризация банковских кредитов</c:v>
                </c:pt>
                <c:pt idx="6">
                  <c:v>Налоговые каникулы </c:v>
                </c:pt>
                <c:pt idx="7">
                  <c:v>Никакими мерами не смог воспользоваться 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0.24</c:v>
                </c:pt>
                <c:pt idx="1">
                  <c:v>0.04</c:v>
                </c:pt>
                <c:pt idx="2">
                  <c:v>0.01</c:v>
                </c:pt>
                <c:pt idx="3">
                  <c:v>0.03</c:v>
                </c:pt>
                <c:pt idx="4">
                  <c:v>0.04</c:v>
                </c:pt>
                <c:pt idx="5">
                  <c:v>0.01</c:v>
                </c:pt>
                <c:pt idx="6">
                  <c:v>0.01</c:v>
                </c:pt>
                <c:pt idx="7">
                  <c:v>0.61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0179772773629607E-3"/>
                  <c:y val="-1.26032841656444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429672967663678E-3"/>
                  <c:y val="-4.777558761223009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96318946746325E-2"/>
                  <c:y val="-7.824802668257710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466504420227573E-3"/>
                  <c:y val="-2.341535289029571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826618294913202E-3"/>
                  <c:y val="1.90770165429984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5977653923464077E-3"/>
                  <c:y val="1.18534687590139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1823232737054429E-3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Деятельность организации относится к наиболее пострадавшим отраслям, но класс или подкласс ОКВЭДа, указанный как основной, не включен в число получателей субсидии</c:v>
                </c:pt>
                <c:pt idx="1">
                  <c:v>Долго разрабатываются нормативно-правовые акты по процессу предоставления субсидии</c:v>
                </c:pt>
                <c:pt idx="2">
                  <c:v>Длительное время рассматриваются заявки</c:v>
                </c:pt>
                <c:pt idx="3">
                  <c:v>Сложности в оформлении пакета документов</c:v>
                </c:pt>
                <c:pt idx="4">
                  <c:v>Отсутствие подробных инструкций по оформлению документов</c:v>
                </c:pt>
                <c:pt idx="5">
                  <c:v>Необоснованные отказы со стороны органов, рассматривающих заявления</c:v>
                </c:pt>
                <c:pt idx="6">
                  <c:v>После одобрения заявки длительное время не поступают средства на счет организации</c:v>
                </c:pt>
                <c:pt idx="7">
                  <c:v>Ограниченные сроки подачи заявок на получение субсидий за апрель и май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0.47</c:v>
                </c:pt>
                <c:pt idx="1">
                  <c:v>0.1</c:v>
                </c:pt>
                <c:pt idx="2">
                  <c:v>0.18</c:v>
                </c:pt>
                <c:pt idx="3">
                  <c:v>0.17</c:v>
                </c:pt>
                <c:pt idx="4">
                  <c:v>0.22</c:v>
                </c:pt>
                <c:pt idx="5">
                  <c:v>0.22</c:v>
                </c:pt>
                <c:pt idx="6">
                  <c:v>0.1</c:v>
                </c:pt>
                <c:pt idx="7">
                  <c:v>0.12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796452448065571E-2"/>
          <c:y val="0.41886051653726025"/>
          <c:w val="0.85313124624004866"/>
          <c:h val="0.550058003327780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441793799212598"/>
                  <c:y val="-9.6593867089452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090065206692913"/>
                  <c:y val="-3.99592741166784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243048720472441E-2"/>
                  <c:y val="2.05078112384466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784940944881831E-2"/>
                  <c:y val="2.343749855822474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Основной ОКВЭД не включен в перечень пострадавших</c:v>
                </c:pt>
                <c:pt idx="1">
                  <c:v>Все получилось, воспользовался</c:v>
                </c:pt>
                <c:pt idx="2">
                  <c:v>Есть задолженность по налогам</c:v>
                </c:pt>
                <c:pt idx="3">
                  <c:v>Снизилась численность работников</c:v>
                </c:pt>
                <c:pt idx="4">
                  <c:v>Организация не состоит в реестре МСП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0.24</c:v>
                </c:pt>
                <c:pt idx="2">
                  <c:v>0.1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415817739709342E-2"/>
          <c:y val="0.67149122600311617"/>
          <c:w val="0.50244164138607561"/>
          <c:h val="0.289260537326600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441793799212598"/>
                  <c:y val="-9.6593867089452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004407598768751E-3"/>
                  <c:y val="-6.441208046985679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987360845957287E-2"/>
                  <c:y val="1.81137297003823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529186176031578E-2"/>
                  <c:y val="-4.838635183270353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065123187304819E-3"/>
                  <c:y val="3.72739106378526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Основной ОКВЭД не включен в перечень пострадавших</c:v>
                </c:pt>
                <c:pt idx="1">
                  <c:v>Все получилось, воспользовался</c:v>
                </c:pt>
                <c:pt idx="2">
                  <c:v>Возврат документов по причине неверного оформления</c:v>
                </c:pt>
                <c:pt idx="3">
                  <c:v>Снизилась численность работников или  уровень зарплаты</c:v>
                </c:pt>
                <c:pt idx="4">
                  <c:v>Есть задолженность по налогам</c:v>
                </c:pt>
                <c:pt idx="5">
                  <c:v>Сотрудники отказались работать на общественных работах</c:v>
                </c:pt>
                <c:pt idx="6">
                  <c:v>Другое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0.55000000000000004</c:v>
                </c:pt>
                <c:pt idx="1">
                  <c:v>0.09</c:v>
                </c:pt>
                <c:pt idx="2">
                  <c:v>0.04</c:v>
                </c:pt>
                <c:pt idx="3">
                  <c:v>0.03</c:v>
                </c:pt>
                <c:pt idx="4">
                  <c:v>0.01</c:v>
                </c:pt>
                <c:pt idx="5">
                  <c:v>0.12</c:v>
                </c:pt>
                <c:pt idx="6">
                  <c:v>0.02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411318499552921E-2"/>
          <c:y val="0.73373914502426674"/>
          <c:w val="0.46937477713652609"/>
          <c:h val="0.24137752269494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4E508-1031-4712-8C73-E69537D46027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990F6-E53E-4022-B392-DA3768F7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5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1. Институт Уполномоченного по защите прав предпринимателей в Нижегородской области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133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1. Институт Уполномоченного по защите прав предпринимателей в Нижегородской области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1. Институт Уполномоченного по защите прав предпринимателей в Нижегородской области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868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1. Институт Уполномоченного по защите прав предпринимателей в Нижегородской области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378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1. Институт Уполномоченного по защите прав предпринимателей в Нижегородской области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55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1. Институт Уполномоченного по защите прав предпринимателей в Нижегородской области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50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2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3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3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7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0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60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0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4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D681-4B00-41DE-B78D-B8EA81ED83DF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E067D-DF0D-4B24-8FA8-470868E47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2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973" y="-70338"/>
            <a:ext cx="12440973" cy="69980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9128" y="2758971"/>
            <a:ext cx="91110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Bahnschrift SemiBold SemiConden" panose="020B0502040204020203" pitchFamily="34" charset="0"/>
                <a:cs typeface="Leelawadee UI" panose="020B0502040204020203" pitchFamily="34" charset="-34"/>
              </a:rPr>
              <a:t>Итоги опроса предпринимателей Нижегородской области о доступности мер поддержки бизнеса в период пандемии </a:t>
            </a:r>
            <a:r>
              <a:rPr lang="ru-RU" sz="4000" dirty="0" err="1" smtClean="0">
                <a:latin typeface="Bahnschrift SemiBold SemiConden" panose="020B0502040204020203" pitchFamily="34" charset="0"/>
                <a:cs typeface="Leelawadee UI" panose="020B0502040204020203" pitchFamily="34" charset="-34"/>
              </a:rPr>
              <a:t>коронавируса</a:t>
            </a:r>
            <a:endParaRPr lang="ru-RU" sz="4000" dirty="0">
              <a:latin typeface="Bahnschrift SemiBold SemiConden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9162" y="1740612"/>
            <a:ext cx="8387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Bahnschrift SemiBold SemiConden" panose="020B0502040204020203" pitchFamily="34" charset="0"/>
              </a:rPr>
              <a:t>Уполномоченный по защите прав предпринимателей в Нижегородской области</a:t>
            </a:r>
            <a:endParaRPr lang="ru-RU" sz="2000" dirty="0">
              <a:latin typeface="Bahnschrift SemiBold SemiConden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818" y="347738"/>
            <a:ext cx="1071415" cy="10640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898" y="558660"/>
            <a:ext cx="1289994" cy="8399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32988" y="6198144"/>
            <a:ext cx="183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Bahnschrift SemiBold SemiConden" panose="020B0502040204020203" pitchFamily="34" charset="0"/>
              </a:rPr>
              <a:t>Нижний Новгород</a:t>
            </a:r>
          </a:p>
          <a:p>
            <a:pPr algn="ctr"/>
            <a:r>
              <a:rPr lang="ru-RU" dirty="0" smtClean="0">
                <a:latin typeface="Bahnschrift SemiBold SemiConden" panose="020B0502040204020203" pitchFamily="34" charset="0"/>
              </a:rPr>
              <a:t>2020</a:t>
            </a:r>
            <a:endParaRPr lang="ru-RU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865" y="1397538"/>
            <a:ext cx="11880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период с 1 по 5 июня 2020 г Уполномоченный по защите прав предпринимателей в Нижегородской области проводил опрос о получении мер поддержки субъектами малого  и среднего бизнеса из наиболее пострадавших отраслей экономики. В опросе приняли участие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207</a:t>
            </a:r>
            <a:r>
              <a:rPr lang="ru-RU" sz="1400" dirty="0" smtClean="0"/>
              <a:t> предпринимателей из районов области</a:t>
            </a:r>
            <a:endParaRPr lang="ru-RU" sz="1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19251" y="651830"/>
            <a:ext cx="12211251" cy="28877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24086" y="85459"/>
            <a:ext cx="225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1400" b="1" dirty="0" smtClean="0"/>
              <a:t>2020</a:t>
            </a:r>
            <a:r>
              <a:rPr lang="ru-RU" sz="1400" dirty="0" smtClean="0"/>
              <a:t>                  </a:t>
            </a:r>
            <a:r>
              <a:rPr lang="ru-RU" sz="1400" b="1" dirty="0" smtClean="0"/>
              <a:t>Опрос</a:t>
            </a:r>
            <a:endParaRPr lang="ru-RU" sz="1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0231655" y="290701"/>
            <a:ext cx="48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231655" y="49913"/>
            <a:ext cx="0" cy="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57" y="103163"/>
            <a:ext cx="657305" cy="42801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26062" y="28981"/>
            <a:ext cx="3036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Уполномоченный </a:t>
            </a:r>
          </a:p>
          <a:p>
            <a:r>
              <a:rPr lang="ru-RU" sz="1000" dirty="0" smtClean="0"/>
              <a:t>по защите прав предпринимателей </a:t>
            </a:r>
          </a:p>
          <a:p>
            <a:r>
              <a:rPr lang="ru-RU" sz="1000" dirty="0" smtClean="0"/>
              <a:t>в Нижегородской области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0023" y="816225"/>
            <a:ext cx="354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Общие сведения об опрошенных</a:t>
            </a:r>
            <a:endParaRPr lang="ru-RU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0" y="1289917"/>
            <a:ext cx="12192000" cy="115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585310951"/>
              </p:ext>
            </p:extLst>
          </p:nvPr>
        </p:nvGraphicFramePr>
        <p:xfrm>
          <a:off x="353047" y="2378143"/>
          <a:ext cx="2600220" cy="19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1353972837"/>
              </p:ext>
            </p:extLst>
          </p:nvPr>
        </p:nvGraphicFramePr>
        <p:xfrm>
          <a:off x="56619" y="4447301"/>
          <a:ext cx="3237995" cy="203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0339898"/>
              </p:ext>
            </p:extLst>
          </p:nvPr>
        </p:nvGraphicFramePr>
        <p:xfrm>
          <a:off x="3297422" y="2114798"/>
          <a:ext cx="4801862" cy="4258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974682024"/>
              </p:ext>
            </p:extLst>
          </p:nvPr>
        </p:nvGraphicFramePr>
        <p:xfrm>
          <a:off x="7656946" y="2114798"/>
          <a:ext cx="4535054" cy="453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421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-19251" y="651830"/>
            <a:ext cx="12211251" cy="28877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24086" y="85459"/>
            <a:ext cx="225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1400" b="1" dirty="0" smtClean="0"/>
              <a:t>2020</a:t>
            </a:r>
            <a:r>
              <a:rPr lang="ru-RU" sz="1400" dirty="0" smtClean="0"/>
              <a:t>                  </a:t>
            </a:r>
            <a:r>
              <a:rPr lang="ru-RU" sz="1400" b="1" dirty="0" smtClean="0"/>
              <a:t>Опрос</a:t>
            </a:r>
            <a:endParaRPr lang="ru-RU" sz="1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0231655" y="290701"/>
            <a:ext cx="48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231655" y="49913"/>
            <a:ext cx="0" cy="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57" y="103163"/>
            <a:ext cx="657305" cy="42801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26062" y="28981"/>
            <a:ext cx="3036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Уполномоченный </a:t>
            </a:r>
          </a:p>
          <a:p>
            <a:r>
              <a:rPr lang="ru-RU" sz="1000" dirty="0" smtClean="0"/>
              <a:t>по защите прав предпринимателей </a:t>
            </a:r>
          </a:p>
          <a:p>
            <a:r>
              <a:rPr lang="ru-RU" sz="1000" dirty="0" smtClean="0"/>
              <a:t>в Нижегородской области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3906" y="717943"/>
            <a:ext cx="11704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Как пострадали субъекты предпринимательской деятельности в связи с объявлением пандемии по </a:t>
            </a:r>
            <a:r>
              <a:rPr lang="ru-RU" b="1" dirty="0" err="1" smtClean="0"/>
              <a:t>коронавируса</a:t>
            </a:r>
            <a:endParaRPr lang="ru-RU" b="1" dirty="0" smtClean="0"/>
          </a:p>
          <a:p>
            <a:r>
              <a:rPr lang="ru-RU" sz="1000" b="1" dirty="0" smtClean="0"/>
              <a:t>* </a:t>
            </a:r>
            <a:r>
              <a:rPr lang="ru-RU" sz="1000" dirty="0" smtClean="0"/>
              <a:t>в ответах можно было выбирать несколько вариантов ответа</a:t>
            </a:r>
            <a:endParaRPr lang="ru-RU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0" y="1289917"/>
            <a:ext cx="12192000" cy="115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67025806"/>
              </p:ext>
            </p:extLst>
          </p:nvPr>
        </p:nvGraphicFramePr>
        <p:xfrm>
          <a:off x="233906" y="1438409"/>
          <a:ext cx="10969734" cy="5220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51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-19251" y="651830"/>
            <a:ext cx="12211251" cy="28877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24086" y="85459"/>
            <a:ext cx="225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1400" b="1" dirty="0" smtClean="0"/>
              <a:t>2020</a:t>
            </a:r>
            <a:r>
              <a:rPr lang="ru-RU" sz="1400" dirty="0" smtClean="0"/>
              <a:t>                  </a:t>
            </a:r>
            <a:r>
              <a:rPr lang="ru-RU" sz="1400" b="1" dirty="0" smtClean="0"/>
              <a:t>Опрос</a:t>
            </a:r>
            <a:endParaRPr lang="ru-RU" sz="1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0231655" y="290701"/>
            <a:ext cx="48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231655" y="49913"/>
            <a:ext cx="0" cy="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57" y="103163"/>
            <a:ext cx="657305" cy="42801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26062" y="28981"/>
            <a:ext cx="3036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Уполномоченный </a:t>
            </a:r>
          </a:p>
          <a:p>
            <a:r>
              <a:rPr lang="ru-RU" sz="1000" dirty="0" smtClean="0"/>
              <a:t>по защите прав предпринимателей </a:t>
            </a:r>
          </a:p>
          <a:p>
            <a:r>
              <a:rPr lang="ru-RU" sz="1000" dirty="0" smtClean="0"/>
              <a:t>в Нижегородской области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7732" y="727364"/>
            <a:ext cx="6502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Какими мерами поддержки воспользовались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0" y="1289917"/>
            <a:ext cx="12192000" cy="115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79467484"/>
              </p:ext>
            </p:extLst>
          </p:nvPr>
        </p:nvGraphicFramePr>
        <p:xfrm>
          <a:off x="1522492" y="1386606"/>
          <a:ext cx="912776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7732" y="101727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 smtClean="0"/>
              <a:t>* в ответах можно было выбирать несколько вариантов ответа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2287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-19251" y="651830"/>
            <a:ext cx="12211251" cy="28877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24086" y="85459"/>
            <a:ext cx="225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1400" b="1" dirty="0" smtClean="0"/>
              <a:t>2020</a:t>
            </a:r>
            <a:r>
              <a:rPr lang="ru-RU" sz="1400" dirty="0" smtClean="0"/>
              <a:t>                  </a:t>
            </a:r>
            <a:r>
              <a:rPr lang="ru-RU" sz="1400" b="1" dirty="0" smtClean="0"/>
              <a:t>Опрос</a:t>
            </a:r>
            <a:endParaRPr lang="ru-RU" sz="1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0231655" y="290701"/>
            <a:ext cx="48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231655" y="49913"/>
            <a:ext cx="0" cy="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57" y="103163"/>
            <a:ext cx="657305" cy="42801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26062" y="28981"/>
            <a:ext cx="3036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Уполномоченный </a:t>
            </a:r>
          </a:p>
          <a:p>
            <a:r>
              <a:rPr lang="ru-RU" sz="1000" dirty="0" smtClean="0"/>
              <a:t>по защите прав предпринимателей </a:t>
            </a:r>
          </a:p>
          <a:p>
            <a:r>
              <a:rPr lang="ru-RU" sz="1000" dirty="0" smtClean="0"/>
              <a:t>в Нижегородской области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7731" y="727364"/>
            <a:ext cx="899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 какими сложностями столкнулись при оформлении мер поддержки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0" y="1289917"/>
            <a:ext cx="12192000" cy="115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67732" y="101727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 smtClean="0"/>
              <a:t>* в ответах можно было выбирать несколько вариантов ответа</a:t>
            </a:r>
            <a:endParaRPr lang="ru-RU" sz="1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86650189"/>
              </p:ext>
            </p:extLst>
          </p:nvPr>
        </p:nvGraphicFramePr>
        <p:xfrm>
          <a:off x="368757" y="1456716"/>
          <a:ext cx="10802999" cy="534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633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-19251" y="651830"/>
            <a:ext cx="12211251" cy="28877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24086" y="85459"/>
            <a:ext cx="225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1400" b="1" dirty="0" smtClean="0"/>
              <a:t>2020</a:t>
            </a:r>
            <a:r>
              <a:rPr lang="ru-RU" sz="1400" dirty="0" smtClean="0"/>
              <a:t>                  </a:t>
            </a:r>
            <a:r>
              <a:rPr lang="ru-RU" sz="1400" b="1" dirty="0" smtClean="0"/>
              <a:t>Опрос</a:t>
            </a:r>
            <a:endParaRPr lang="ru-RU" sz="1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0231655" y="290701"/>
            <a:ext cx="48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231655" y="49913"/>
            <a:ext cx="0" cy="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57" y="103163"/>
            <a:ext cx="657305" cy="42801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26062" y="28981"/>
            <a:ext cx="3036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Уполномоченный </a:t>
            </a:r>
          </a:p>
          <a:p>
            <a:r>
              <a:rPr lang="ru-RU" sz="1000" dirty="0" smtClean="0"/>
              <a:t>по защите прав предпринимателей </a:t>
            </a:r>
          </a:p>
          <a:p>
            <a:r>
              <a:rPr lang="ru-RU" sz="1000" dirty="0" smtClean="0"/>
              <a:t>в Нижегородской области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7731" y="727364"/>
            <a:ext cx="899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 каким причинам не смогли воспользоваться федеральной субсидией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0" y="1289917"/>
            <a:ext cx="12192000" cy="115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67732" y="101727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 smtClean="0"/>
              <a:t>* в ответах можно было выбирать несколько вариантов ответа</a:t>
            </a:r>
            <a:endParaRPr lang="ru-RU" sz="1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17826342"/>
              </p:ext>
            </p:extLst>
          </p:nvPr>
        </p:nvGraphicFramePr>
        <p:xfrm>
          <a:off x="1703754" y="1553405"/>
          <a:ext cx="8065476" cy="5304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17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-19251" y="651830"/>
            <a:ext cx="12211251" cy="28877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24086" y="85459"/>
            <a:ext cx="225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1400" b="1" dirty="0" smtClean="0"/>
              <a:t>2020</a:t>
            </a:r>
            <a:r>
              <a:rPr lang="ru-RU" sz="1400" dirty="0" smtClean="0"/>
              <a:t>                  </a:t>
            </a:r>
            <a:r>
              <a:rPr lang="ru-RU" sz="1400" b="1" dirty="0" smtClean="0"/>
              <a:t>Опрос</a:t>
            </a:r>
            <a:endParaRPr lang="ru-RU" sz="1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0231655" y="290701"/>
            <a:ext cx="48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231655" y="49913"/>
            <a:ext cx="0" cy="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57" y="103163"/>
            <a:ext cx="657305" cy="42801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26062" y="28981"/>
            <a:ext cx="3036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Уполномоченный </a:t>
            </a:r>
          </a:p>
          <a:p>
            <a:r>
              <a:rPr lang="ru-RU" sz="1000" dirty="0" smtClean="0"/>
              <a:t>по защите прав предпринимателей </a:t>
            </a:r>
          </a:p>
          <a:p>
            <a:r>
              <a:rPr lang="ru-RU" sz="1000" dirty="0" smtClean="0"/>
              <a:t>в Нижегородской области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7731" y="727364"/>
            <a:ext cx="899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 каким причинам не смогли воспользоваться региональной субсидией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0" y="1289917"/>
            <a:ext cx="12192000" cy="115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67732" y="101727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 smtClean="0"/>
              <a:t>* в ответах можно было выбирать несколько вариантов ответа</a:t>
            </a:r>
            <a:endParaRPr lang="ru-RU" sz="1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93438466"/>
              </p:ext>
            </p:extLst>
          </p:nvPr>
        </p:nvGraphicFramePr>
        <p:xfrm>
          <a:off x="1322527" y="1386606"/>
          <a:ext cx="9229969" cy="5304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501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321</Words>
  <Application>Microsoft Office PowerPoint</Application>
  <PresentationFormat>Широкоэкранный</PresentationFormat>
  <Paragraphs>71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Bahnschrift SemiBold SemiConden</vt:lpstr>
      <vt:lpstr>Calibri</vt:lpstr>
      <vt:lpstr>Calibri Light</vt:lpstr>
      <vt:lpstr>Leelawadee UI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17</cp:revision>
  <cp:lastPrinted>2020-06-08T14:32:45Z</cp:lastPrinted>
  <dcterms:created xsi:type="dcterms:W3CDTF">2020-06-08T11:21:58Z</dcterms:created>
  <dcterms:modified xsi:type="dcterms:W3CDTF">2020-06-15T11:15:28Z</dcterms:modified>
</cp:coreProperties>
</file>