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04" d="100"/>
          <a:sy n="104" d="100"/>
        </p:scale>
        <p:origin x="208" y="7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142737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59163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79257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355356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95852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3F6EFA0-F2EB-4439-8343-46A1D1AD0DD4}"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94464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3F6EFA0-F2EB-4439-8343-46A1D1AD0DD4}" type="datetimeFigureOut">
              <a:rPr lang="ru-RU" smtClean="0"/>
              <a:t>28.02.2023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39207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3F6EFA0-F2EB-4439-8343-46A1D1AD0DD4}" type="datetimeFigureOut">
              <a:rPr lang="ru-RU" smtClean="0"/>
              <a:t>28.02.2023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353516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F6EFA0-F2EB-4439-8343-46A1D1AD0DD4}" type="datetimeFigureOut">
              <a:rPr lang="ru-RU" smtClean="0"/>
              <a:t>28.02.2023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3772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3F6EFA0-F2EB-4439-8343-46A1D1AD0DD4}"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112915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3F6EFA0-F2EB-4439-8343-46A1D1AD0DD4}"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53A66-3750-4EF7-93C6-2797AF065EE4}" type="slidenum">
              <a:rPr lang="ru-RU" smtClean="0"/>
              <a:t>‹#›</a:t>
            </a:fld>
            <a:endParaRPr lang="ru-RU"/>
          </a:p>
        </p:txBody>
      </p:sp>
    </p:spTree>
    <p:extLst>
      <p:ext uri="{BB962C8B-B14F-4D97-AF65-F5344CB8AC3E}">
        <p14:creationId xmlns:p14="http://schemas.microsoft.com/office/powerpoint/2010/main" val="265475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6EFA0-F2EB-4439-8343-46A1D1AD0DD4}" type="datetimeFigureOut">
              <a:rPr lang="ru-RU" smtClean="0"/>
              <a:t>28.02.2023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53A66-3750-4EF7-93C6-2797AF065EE4}" type="slidenum">
              <a:rPr lang="ru-RU" smtClean="0"/>
              <a:t>‹#›</a:t>
            </a:fld>
            <a:endParaRPr lang="ru-RU"/>
          </a:p>
        </p:txBody>
      </p:sp>
    </p:spTree>
    <p:extLst>
      <p:ext uri="{BB962C8B-B14F-4D97-AF65-F5344CB8AC3E}">
        <p14:creationId xmlns:p14="http://schemas.microsoft.com/office/powerpoint/2010/main" val="79300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plus.1jur.ru/#/document/96/35163221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plus.1jur.ru/#/document/98/7171950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plus.1jur.ru/#/document/96/72691989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lus.1jur.ru/#/document/98/74151778/" TargetMode="External"/><Relationship Id="rId2" Type="http://schemas.openxmlformats.org/officeDocument/2006/relationships/hyperlink" Target="https://plus.1jur.ru/#/document/96/35020276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plus.1jur.ru/#/document/99/578324907/ZAP1UB63B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plus.1jur.ru/#/document/96/72691989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sultant.ru/document/cons_doc_LAW_286130/e7c6077242f3a0397113ef610f89ec114f963500/#dst100087" TargetMode="External"/><Relationship Id="rId2" Type="http://schemas.openxmlformats.org/officeDocument/2006/relationships/hyperlink" Target="https://www.consultant.ru/document/cons_doc_LAW_39331/6eb5758ff12ae1b07cfb8acfec122f584582ce8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ase.garant.ru/185181/493aff9450b0b89b29b367693300b74a/#block_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ase.garant.ru/405747279/" TargetMode="External"/><Relationship Id="rId2" Type="http://schemas.openxmlformats.org/officeDocument/2006/relationships/hyperlink" Target="http://base.garant.ru/18518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3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2495601" y="2043548"/>
            <a:ext cx="7219057" cy="523220"/>
          </a:xfrm>
          <a:prstGeom prst="rect">
            <a:avLst/>
          </a:prstGeom>
        </p:spPr>
        <p:txBody>
          <a:bodyPr wrap="square">
            <a:spAutoFit/>
          </a:bodyPr>
          <a:lstStyle/>
          <a:p>
            <a:pPr algn="r">
              <a:spcAft>
                <a:spcPts val="1000"/>
              </a:spcAft>
            </a:pPr>
            <a:br>
              <a:rPr lang="ru-RU" sz="1400" b="1" dirty="0">
                <a:latin typeface="Monotype Corsiva" panose="03010101010201010101" pitchFamily="66" charset="0"/>
                <a:ea typeface="Microsoft JhengHei UI" panose="020B0604030504040204" pitchFamily="34" charset="-120"/>
                <a:cs typeface="Arial" panose="020B0604020202020204" pitchFamily="34" charset="0"/>
              </a:rPr>
            </a:br>
            <a:endParaRPr lang="ru-RU" sz="1400" b="1" dirty="0">
              <a:latin typeface="Monotype Corsiva" panose="03010101010201010101" pitchFamily="66" charset="0"/>
              <a:ea typeface="Microsoft JhengHei UI" panose="020B0604030504040204" pitchFamily="34" charset="-120"/>
              <a:cs typeface="Arial" panose="020B0604020202020204" pitchFamily="34" charset="0"/>
            </a:endParaRPr>
          </a:p>
        </p:txBody>
      </p:sp>
      <p:sp>
        <p:nvSpPr>
          <p:cNvPr id="8" name="Прямоугольник 7"/>
          <p:cNvSpPr/>
          <p:nvPr/>
        </p:nvSpPr>
        <p:spPr>
          <a:xfrm>
            <a:off x="1524001" y="1844825"/>
            <a:ext cx="5220071" cy="538609"/>
          </a:xfrm>
          <a:prstGeom prst="rect">
            <a:avLst/>
          </a:prstGeom>
        </p:spPr>
        <p:txBody>
          <a:bodyPr wrap="square">
            <a:spAutoFit/>
          </a:bodyPr>
          <a:lstStyle/>
          <a:p>
            <a:pPr algn="ctr"/>
            <a:br>
              <a:rPr lang="ru-RU" sz="1400" dirty="0">
                <a:solidFill>
                  <a:srgbClr val="002060"/>
                </a:solidFill>
                <a:latin typeface="Monotype Corsiva" panose="03010101010201010101" pitchFamily="66" charset="0"/>
                <a:ea typeface="Gadugi" panose="020B0502040204020203" pitchFamily="34" charset="0"/>
                <a:cs typeface="Arial" panose="020B0604020202020204" pitchFamily="34" charset="0"/>
              </a:rPr>
            </a:br>
            <a:endParaRPr lang="ru-RU" sz="1400" dirty="0">
              <a:solidFill>
                <a:srgbClr val="002060"/>
              </a:solidFill>
              <a:latin typeface="Monotype Corsiva" panose="03010101010201010101" pitchFamily="66" charset="0"/>
              <a:ea typeface="Gadugi" panose="020B0502040204020203" pitchFamily="34" charset="0"/>
              <a:cs typeface="Arial" panose="020B0604020202020204" pitchFamily="34" charset="0"/>
            </a:endParaRPr>
          </a:p>
        </p:txBody>
      </p:sp>
      <p:sp>
        <p:nvSpPr>
          <p:cNvPr id="2" name="Прямоугольник 1"/>
          <p:cNvSpPr/>
          <p:nvPr/>
        </p:nvSpPr>
        <p:spPr>
          <a:xfrm>
            <a:off x="-171832" y="1828537"/>
            <a:ext cx="11975454" cy="3385542"/>
          </a:xfrm>
          <a:prstGeom prst="rect">
            <a:avLst/>
          </a:prstGeom>
        </p:spPr>
        <p:txBody>
          <a:bodyPr wrap="square">
            <a:spAutoFit/>
          </a:bodyPr>
          <a:lstStyle/>
          <a:p>
            <a:pPr algn="ctr"/>
            <a:endParaRPr lang="ru-RU" sz="3600" dirty="0">
              <a:solidFill>
                <a:srgbClr val="000000"/>
              </a:solidFill>
              <a:latin typeface="Times New Roman" panose="02020603050405020304" pitchFamily="18" charset="0"/>
            </a:endParaRPr>
          </a:p>
          <a:p>
            <a:pPr algn="ctr"/>
            <a:endParaRPr lang="ru-RU" dirty="0">
              <a:solidFill>
                <a:srgbClr val="000000"/>
              </a:solidFill>
              <a:latin typeface="Times New Roman" panose="02020603050405020304" pitchFamily="18" charset="0"/>
            </a:endParaRPr>
          </a:p>
          <a:p>
            <a:pPr algn="ctr"/>
            <a:r>
              <a:rPr lang="ru-RU" sz="3600" dirty="0">
                <a:solidFill>
                  <a:srgbClr val="000000"/>
                </a:solidFill>
                <a:latin typeface="Times New Roman" panose="02020603050405020304" pitchFamily="18" charset="0"/>
              </a:rPr>
              <a:t> </a:t>
            </a:r>
            <a:r>
              <a:rPr lang="ru-RU" sz="4000" b="1" dirty="0">
                <a:solidFill>
                  <a:srgbClr val="001F5F"/>
                </a:solidFill>
                <a:latin typeface="Times New Roman" panose="02020603050405020304" pitchFamily="18" charset="0"/>
              </a:rPr>
              <a:t>Круглый стол </a:t>
            </a:r>
            <a:endParaRPr lang="ru-RU" sz="4000" dirty="0">
              <a:solidFill>
                <a:srgbClr val="001F5F"/>
              </a:solidFill>
              <a:latin typeface="Times New Roman" panose="02020603050405020304" pitchFamily="18" charset="0"/>
            </a:endParaRPr>
          </a:p>
          <a:p>
            <a:pPr algn="ctr"/>
            <a:r>
              <a:rPr lang="ru-RU" sz="4000" b="1" dirty="0">
                <a:solidFill>
                  <a:srgbClr val="001F5F"/>
                </a:solidFill>
                <a:latin typeface="Times New Roman" panose="02020603050405020304" pitchFamily="18" charset="0"/>
              </a:rPr>
              <a:t>«Банкротство юридических лиц: актуальные проблемы привлечения к субсидиарной ответственности. Анализ практики за 2022 год» </a:t>
            </a:r>
            <a:endParaRPr lang="ru-RU" sz="4000" dirty="0">
              <a:solidFill>
                <a:srgbClr val="001F5F"/>
              </a:solidFill>
              <a:latin typeface="Times New Roman" panose="02020603050405020304" pitchFamily="18" charset="0"/>
            </a:endParaRPr>
          </a:p>
        </p:txBody>
      </p:sp>
      <p:sp>
        <p:nvSpPr>
          <p:cNvPr id="9" name="Прямоугольник 8"/>
          <p:cNvSpPr/>
          <p:nvPr/>
        </p:nvSpPr>
        <p:spPr>
          <a:xfrm>
            <a:off x="717006" y="6301962"/>
            <a:ext cx="10776246" cy="369332"/>
          </a:xfrm>
          <a:prstGeom prst="rect">
            <a:avLst/>
          </a:prstGeom>
        </p:spPr>
        <p:txBody>
          <a:bodyPr wrap="square">
            <a:spAutoFit/>
          </a:bodyPr>
          <a:lstStyle/>
          <a:p>
            <a:r>
              <a:rPr lang="ru-RU" b="1" dirty="0">
                <a:solidFill>
                  <a:schemeClr val="bg1"/>
                </a:solidFill>
                <a:latin typeface="Times New Roman" panose="02020603050405020304" pitchFamily="18" charset="0"/>
              </a:rPr>
              <a:t>ДАТА: </a:t>
            </a:r>
            <a:r>
              <a:rPr lang="ru-RU" dirty="0">
                <a:solidFill>
                  <a:schemeClr val="bg1"/>
                </a:solidFill>
                <a:latin typeface="Times New Roman" panose="02020603050405020304" pitchFamily="18" charset="0"/>
              </a:rPr>
              <a:t>28 февраля 2023 года 						</a:t>
            </a:r>
            <a:r>
              <a:rPr lang="ru-RU" b="1" dirty="0">
                <a:solidFill>
                  <a:schemeClr val="bg1"/>
                </a:solidFill>
                <a:latin typeface="Times New Roman" panose="02020603050405020304" pitchFamily="18" charset="0"/>
              </a:rPr>
              <a:t>ВРЕМЯ: </a:t>
            </a:r>
            <a:r>
              <a:rPr lang="ru-RU" dirty="0">
                <a:solidFill>
                  <a:schemeClr val="bg1"/>
                </a:solidFill>
                <a:latin typeface="Times New Roman" panose="02020603050405020304" pitchFamily="18" charset="0"/>
              </a:rPr>
              <a:t>10:00 - 12:00 </a:t>
            </a:r>
            <a:endParaRPr lang="ru-RU"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389" y="361478"/>
            <a:ext cx="4664462" cy="91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2338" y="1416766"/>
            <a:ext cx="2936563" cy="96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Tatyana\общая папка\4.4. О.Белякова\+NEW\Логтип НРО АЮР\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12" y="205508"/>
            <a:ext cx="6263888" cy="109537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93" y="1280850"/>
            <a:ext cx="5703636" cy="1237978"/>
          </a:xfrm>
          <a:prstGeom prst="rect">
            <a:avLst/>
          </a:prstGeom>
        </p:spPr>
      </p:pic>
    </p:spTree>
    <p:extLst>
      <p:ext uri="{BB962C8B-B14F-4D97-AF65-F5344CB8AC3E}">
        <p14:creationId xmlns:p14="http://schemas.microsoft.com/office/powerpoint/2010/main" val="126469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D3B0DD-F696-8007-E0B3-AC594A982B50}"/>
              </a:ext>
            </a:extLst>
          </p:cNvPr>
          <p:cNvSpPr>
            <a:spLocks noGrp="1"/>
          </p:cNvSpPr>
          <p:nvPr>
            <p:ph type="title"/>
          </p:nvPr>
        </p:nvSpPr>
        <p:spPr/>
        <p:txBody>
          <a:bodyPr/>
          <a:lstStyle/>
          <a:p>
            <a:r>
              <a:rPr lang="ru-RU" dirty="0"/>
              <a:t>ПОЗИЦИИ ВЕРХОВНОГО СУДА в 2022</a:t>
            </a:r>
          </a:p>
        </p:txBody>
      </p:sp>
      <p:sp>
        <p:nvSpPr>
          <p:cNvPr id="3" name="TextBox 2">
            <a:extLst>
              <a:ext uri="{FF2B5EF4-FFF2-40B4-BE49-F238E27FC236}">
                <a16:creationId xmlns:a16="http://schemas.microsoft.com/office/drawing/2014/main" id="{93F77BA6-0557-1E36-5091-C9A4E89FEEE0}"/>
              </a:ext>
            </a:extLst>
          </p:cNvPr>
          <p:cNvSpPr txBox="1"/>
          <p:nvPr/>
        </p:nvSpPr>
        <p:spPr>
          <a:xfrm>
            <a:off x="838200" y="1690687"/>
            <a:ext cx="10381735" cy="3970318"/>
          </a:xfrm>
          <a:prstGeom prst="rect">
            <a:avLst/>
          </a:prstGeom>
          <a:noFill/>
        </p:spPr>
        <p:txBody>
          <a:bodyPr wrap="square" rtlCol="0">
            <a:spAutoFit/>
          </a:bodyPr>
          <a:lstStyle/>
          <a:p>
            <a:pPr algn="just"/>
            <a:r>
              <a:rPr lang="ru-RU" b="1" i="0" u="none" strike="noStrike" dirty="0">
                <a:solidFill>
                  <a:srgbClr val="222222"/>
                </a:solidFill>
                <a:effectLst/>
                <a:latin typeface="Proxima Nova Rg Inner"/>
              </a:rPr>
              <a:t>ВС понизил очередность требования контролирующего лица о выплате зарплаты</a:t>
            </a:r>
          </a:p>
          <a:p>
            <a:pPr algn="just"/>
            <a:endParaRPr lang="ru-RU" b="1" i="0" u="none" strike="noStrike" dirty="0">
              <a:solidFill>
                <a:srgbClr val="222222"/>
              </a:solidFill>
              <a:effectLst/>
              <a:latin typeface="Proxima Nova Rg Inner"/>
            </a:endParaRPr>
          </a:p>
          <a:p>
            <a:pPr algn="just"/>
            <a:r>
              <a:rPr lang="ru-RU" b="0" i="0" u="none" strike="noStrike" dirty="0">
                <a:solidFill>
                  <a:srgbClr val="222222"/>
                </a:solidFill>
                <a:effectLst/>
                <a:latin typeface="Proxima Nova Rg Inner"/>
              </a:rPr>
              <a:t>Банк-банкрот не выплатил председателю правления задолженность по заработной плате. Суды выяснили, что именно в результате недобросовестных действий председателя банк утратил платежеспособность. Это обстоятельство стало причиной привлечения контролирующего лица к субсидиарной ответственности.</a:t>
            </a:r>
          </a:p>
          <a:p>
            <a:pPr algn="just"/>
            <a:endParaRPr lang="ru-RU" b="0" i="0" u="none" strike="noStrike" dirty="0">
              <a:solidFill>
                <a:srgbClr val="222222"/>
              </a:solidFill>
              <a:effectLst/>
              <a:latin typeface="Proxima Nova Rg Inner"/>
            </a:endParaRPr>
          </a:p>
          <a:p>
            <a:pPr algn="just"/>
            <a:r>
              <a:rPr lang="ru-RU" b="0" i="0" u="none" strike="noStrike" dirty="0">
                <a:solidFill>
                  <a:srgbClr val="222222"/>
                </a:solidFill>
                <a:effectLst/>
                <a:latin typeface="Proxima Nova Rg Inner"/>
              </a:rPr>
              <a:t>ВС разъяснил, что поскольку невозможность банка погасить долги, в том числе перед самим контролирующим лицом, вызвана противоправными действиями последнего, то такое требование подлежит удовлетворению после требований всех других кредиторов</a:t>
            </a:r>
          </a:p>
          <a:p>
            <a:pPr algn="just"/>
            <a:endParaRPr lang="ru-RU" b="0" i="0" u="none" strike="noStrike" dirty="0">
              <a:solidFill>
                <a:srgbClr val="222222"/>
              </a:solidFill>
              <a:effectLst/>
              <a:latin typeface="Proxima Nova Rg Inner"/>
            </a:endParaRPr>
          </a:p>
          <a:p>
            <a:pPr algn="just"/>
            <a:r>
              <a:rPr lang="ru-RU" b="0" i="0" u="none" strike="noStrike" dirty="0">
                <a:solidFill>
                  <a:srgbClr val="222222"/>
                </a:solidFill>
                <a:effectLst/>
                <a:latin typeface="Proxima Nova Rg Inner"/>
              </a:rPr>
              <a:t> (</a:t>
            </a:r>
            <a:r>
              <a:rPr lang="ru-RU" b="0" i="0" u="none" strike="noStrike" dirty="0">
                <a:solidFill>
                  <a:srgbClr val="01745C"/>
                </a:solidFill>
                <a:effectLst/>
                <a:latin typeface="Proxima Nova Rg Inner"/>
                <a:hlinkClick r:id="rId2"/>
              </a:rPr>
              <a:t>определение ВС от 25.08.2022 № 305-ЭС14-1659(20)</a:t>
            </a:r>
            <a:r>
              <a:rPr lang="ru-RU" b="0" i="0" u="none" strike="noStrike" dirty="0">
                <a:solidFill>
                  <a:srgbClr val="222222"/>
                </a:solidFill>
                <a:effectLst/>
                <a:latin typeface="Proxima Nova Rg Inner"/>
              </a:rPr>
              <a:t>).</a:t>
            </a:r>
          </a:p>
          <a:p>
            <a:pPr algn="just"/>
            <a:br>
              <a:rPr lang="ru-RU" dirty="0"/>
            </a:br>
            <a:endParaRPr lang="ru-RU" dirty="0"/>
          </a:p>
        </p:txBody>
      </p:sp>
    </p:spTree>
    <p:extLst>
      <p:ext uri="{BB962C8B-B14F-4D97-AF65-F5344CB8AC3E}">
        <p14:creationId xmlns:p14="http://schemas.microsoft.com/office/powerpoint/2010/main" val="395432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1E331C-CBA8-0965-D068-C2A69306A71E}"/>
              </a:ext>
            </a:extLst>
          </p:cNvPr>
          <p:cNvSpPr txBox="1"/>
          <p:nvPr/>
        </p:nvSpPr>
        <p:spPr>
          <a:xfrm>
            <a:off x="827903" y="864973"/>
            <a:ext cx="10392032" cy="4247317"/>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Корпоративный договор не защитит участника от субсидиарной ответственности</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Одной из целей деятельности должника являлась разработка неинвазивных методов диагностики заболеваний. Один из ответчиков обосновывал свою невиновность тем, что по условиям корпоративного соглашения между участниками общества его компетенция ограничивалась исключительно научной деятельностью. Таким образом, он не принимал участия в управлении и не может являться контролирующим лицом. ВС не исследовал вопрос освобождения от ответственности по данному основанию.</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Представляется, что ответственность контролирующего лица не может быть ограничена исключительно корпоративным договором, поскольку это станет удобным механизмом ухода от субсидиарной ответственности для недобросовестных лиц</a:t>
            </a:r>
          </a:p>
          <a:p>
            <a:pPr algn="l"/>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определение ВС от 17.08.2022 № 305-ЭС21-29240</a:t>
            </a:r>
            <a:endParaRPr lang="ru-RU" dirty="0"/>
          </a:p>
        </p:txBody>
      </p:sp>
    </p:spTree>
    <p:extLst>
      <p:ext uri="{BB962C8B-B14F-4D97-AF65-F5344CB8AC3E}">
        <p14:creationId xmlns:p14="http://schemas.microsoft.com/office/powerpoint/2010/main" val="214607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0452A-C3FF-CF7C-B944-B19D7F2A1AB4}"/>
              </a:ext>
            </a:extLst>
          </p:cNvPr>
          <p:cNvSpPr txBox="1"/>
          <p:nvPr/>
        </p:nvSpPr>
        <p:spPr>
          <a:xfrm>
            <a:off x="716691" y="506626"/>
            <a:ext cx="10602097" cy="6186309"/>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Переквалификация вида ответственности на стадии определения ее размера не допускается</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Привлечение контролирующих должника лиц к субсидиарной ответственности является сложным юридическим фактом, который состоит из следующих элементов:</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1) определение наличия оснований для привлечения контролирующих лиц к субсидиарной ответственности по обязательствам должника;</a:t>
            </a:r>
          </a:p>
          <a:p>
            <a:pPr algn="l"/>
            <a:r>
              <a:rPr lang="ru-RU" b="0" i="0" u="none" strike="noStrike" dirty="0">
                <a:solidFill>
                  <a:srgbClr val="222222"/>
                </a:solidFill>
                <a:effectLst/>
                <a:latin typeface="Proxima Nova Rg Inner"/>
              </a:rPr>
              <a:t>2) определение размера субсидиарной ответственности после окончания формирования конкурсной массы должника.</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На втором этапе судебный акт о привлечении контролирующих лиц к субсидиарной ответственности имеет преюдициальное значение.</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В связи с этим переквалификация требований о привлечении к субсидиарной ответственности в иск о возмещении убытков, как правило, допускается на стадии установления оснований для привлечения к субсидиарной ответственности, а не на стадии определения ее размер</a:t>
            </a:r>
          </a:p>
          <a:p>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определения ВС от 07.07.2022 </a:t>
            </a:r>
            <a:r>
              <a:rPr lang="ru-RU" b="0" i="0" u="none" strike="noStrike" dirty="0">
                <a:solidFill>
                  <a:srgbClr val="01745C"/>
                </a:solidFill>
                <a:effectLst/>
                <a:latin typeface="Proxima Nova Rg Inner"/>
                <a:hlinkClick r:id="rId2"/>
              </a:rPr>
              <a:t>№ 308-ЭС16-6482</a:t>
            </a:r>
            <a:r>
              <a:rPr lang="ru-RU" b="0" i="0" u="none" strike="noStrike" dirty="0">
                <a:solidFill>
                  <a:srgbClr val="222222"/>
                </a:solidFill>
                <a:effectLst/>
                <a:latin typeface="Proxima Nova Rg Inner"/>
              </a:rPr>
              <a:t> (20, 29), </a:t>
            </a:r>
            <a:r>
              <a:rPr lang="ru-RU" b="0" i="0" u="none" strike="noStrike" dirty="0">
                <a:solidFill>
                  <a:srgbClr val="01745C"/>
                </a:solidFill>
                <a:effectLst/>
                <a:latin typeface="Proxima Nova Rg Inner"/>
                <a:hlinkClick r:id="rId2"/>
              </a:rPr>
              <a:t>№ 308-ЭС16-6482</a:t>
            </a:r>
            <a:r>
              <a:rPr lang="ru-RU" b="0" i="0" u="none" strike="noStrike" dirty="0">
                <a:solidFill>
                  <a:srgbClr val="222222"/>
                </a:solidFill>
                <a:effectLst/>
                <a:latin typeface="Proxima Nova Rg Inner"/>
              </a:rPr>
              <a:t> (21, 28), </a:t>
            </a:r>
            <a:r>
              <a:rPr lang="ru-RU" b="0" i="0" u="none" strike="noStrike" dirty="0">
                <a:solidFill>
                  <a:srgbClr val="01745C"/>
                </a:solidFill>
                <a:effectLst/>
                <a:latin typeface="Proxima Nova Rg Inner"/>
                <a:hlinkClick r:id="rId2"/>
              </a:rPr>
              <a:t>№ 308-ЭС16-6482</a:t>
            </a:r>
            <a:r>
              <a:rPr lang="ru-RU" b="0" i="0" u="none" strike="noStrike" dirty="0">
                <a:solidFill>
                  <a:srgbClr val="222222"/>
                </a:solidFill>
                <a:effectLst/>
                <a:latin typeface="Proxima Nova Rg Inner"/>
              </a:rPr>
              <a:t> (22, 27), </a:t>
            </a:r>
            <a:r>
              <a:rPr lang="ru-RU" b="0" i="0" u="none" strike="noStrike" dirty="0">
                <a:solidFill>
                  <a:srgbClr val="01745C"/>
                </a:solidFill>
                <a:effectLst/>
                <a:latin typeface="Proxima Nova Rg Inner"/>
                <a:hlinkClick r:id="rId2"/>
              </a:rPr>
              <a:t>№ 308-ЭС16-6482</a:t>
            </a:r>
            <a:r>
              <a:rPr lang="ru-RU" b="0" i="0" u="none" strike="noStrike" dirty="0">
                <a:solidFill>
                  <a:srgbClr val="222222"/>
                </a:solidFill>
                <a:effectLst/>
                <a:latin typeface="Proxima Nova Rg Inner"/>
              </a:rPr>
              <a:t> (23, 26), </a:t>
            </a:r>
            <a:r>
              <a:rPr lang="ru-RU" b="0" i="0" u="none" strike="noStrike" dirty="0">
                <a:solidFill>
                  <a:srgbClr val="01745C"/>
                </a:solidFill>
                <a:effectLst/>
                <a:latin typeface="Proxima Nova Rg Inner"/>
                <a:hlinkClick r:id="rId2"/>
              </a:rPr>
              <a:t>№ 308-ЭС16-6482</a:t>
            </a:r>
            <a:r>
              <a:rPr lang="ru-RU" b="0" i="0" u="none" strike="noStrike" dirty="0">
                <a:solidFill>
                  <a:srgbClr val="222222"/>
                </a:solidFill>
                <a:effectLst/>
                <a:latin typeface="Proxima Nova Rg Inner"/>
              </a:rPr>
              <a:t> (24, 25)</a:t>
            </a:r>
            <a:br>
              <a:rPr lang="ru-RU" dirty="0"/>
            </a:br>
            <a:endParaRPr lang="en" b="0" i="0" u="none" strike="noStrike" dirty="0">
              <a:solidFill>
                <a:srgbClr val="222222"/>
              </a:solidFill>
              <a:effectLst/>
              <a:latin typeface="Proxima Nova Rg Inner"/>
            </a:endParaRPr>
          </a:p>
        </p:txBody>
      </p:sp>
    </p:spTree>
    <p:extLst>
      <p:ext uri="{BB962C8B-B14F-4D97-AF65-F5344CB8AC3E}">
        <p14:creationId xmlns:p14="http://schemas.microsoft.com/office/powerpoint/2010/main" val="122196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F9369-ED8A-32BD-9C9D-16ECD5E3CB75}"/>
              </a:ext>
            </a:extLst>
          </p:cNvPr>
          <p:cNvSpPr txBox="1"/>
          <p:nvPr/>
        </p:nvSpPr>
        <p:spPr>
          <a:xfrm>
            <a:off x="543697" y="457200"/>
            <a:ext cx="10935729" cy="3693319"/>
          </a:xfrm>
          <a:prstGeom prst="rect">
            <a:avLst/>
          </a:prstGeom>
          <a:noFill/>
        </p:spPr>
        <p:txBody>
          <a:bodyPr wrap="square" rtlCol="0">
            <a:spAutoFit/>
          </a:bodyPr>
          <a:lstStyle/>
          <a:p>
            <a:r>
              <a:rPr lang="ru-RU" b="1" i="0" u="none" strike="noStrike" dirty="0">
                <a:solidFill>
                  <a:srgbClr val="222222"/>
                </a:solidFill>
                <a:effectLst/>
                <a:latin typeface="Proxima Nova Rg Inner"/>
              </a:rPr>
              <a:t>Делегирование полномочий не освобождает контролирующее лицо от ответственности</a:t>
            </a:r>
          </a:p>
          <a:p>
            <a:endParaRPr lang="ru-RU" dirty="0">
              <a:solidFill>
                <a:srgbClr val="222222"/>
              </a:solidFill>
              <a:latin typeface="Proxima Nova Rg Inner"/>
            </a:endParaRPr>
          </a:p>
          <a:p>
            <a:r>
              <a:rPr lang="ru-RU" b="0" i="0" u="none" strike="noStrike" dirty="0">
                <a:solidFill>
                  <a:srgbClr val="222222"/>
                </a:solidFill>
                <a:effectLst/>
                <a:latin typeface="Proxima Nova Rg Inner"/>
              </a:rPr>
              <a:t>Руководитель несет ответственность за организацию системы управления компанией, а также за выбор работников и контроль за их действиями. Нарушение этих обязанностей может стать причиной объективного банкротства. В такой ситуации руководитель отвечает именно за свои действия по выполнению указанных обязанностей, а не за действия работников.</a:t>
            </a:r>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Факт </a:t>
            </a:r>
            <a:r>
              <a:rPr lang="ru-RU" b="0" i="0" u="none" strike="noStrike" dirty="0" err="1">
                <a:solidFill>
                  <a:srgbClr val="222222"/>
                </a:solidFill>
                <a:effectLst/>
                <a:latin typeface="Proxima Nova Rg Inner"/>
              </a:rPr>
              <a:t>непривлечения</a:t>
            </a:r>
            <a:r>
              <a:rPr lang="ru-RU" b="0" i="0" u="none" strike="noStrike" dirty="0">
                <a:solidFill>
                  <a:srgbClr val="222222"/>
                </a:solidFill>
                <a:effectLst/>
                <a:latin typeface="Proxima Nova Rg Inner"/>
              </a:rPr>
              <a:t> бывшего руководителя должника к уголовной ответственности не свидетельствует об отсутствии состава гражданского правонарушения. Постановление об отказе в возбуждении уголовного дела в отношении лица, привлекаемого к субсидиарной ответственности, не образует </a:t>
            </a:r>
            <a:r>
              <a:rPr lang="ru-RU" b="0" i="0" u="none" strike="noStrike" dirty="0" err="1">
                <a:solidFill>
                  <a:srgbClr val="222222"/>
                </a:solidFill>
                <a:effectLst/>
                <a:latin typeface="Proxima Nova Rg Inner"/>
              </a:rPr>
              <a:t>преюдицию</a:t>
            </a:r>
            <a:r>
              <a:rPr lang="ru-RU" b="0" i="0" u="none" strike="noStrike" dirty="0">
                <a:solidFill>
                  <a:srgbClr val="222222"/>
                </a:solidFill>
                <a:effectLst/>
                <a:latin typeface="Proxima Nova Rg Inner"/>
              </a:rPr>
              <a:t> для арбитражного суда</a:t>
            </a:r>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определение ВС от 30.05.2022 № 305-ЭС22-2095</a:t>
            </a:r>
            <a:endParaRPr lang="ru-RU" dirty="0"/>
          </a:p>
        </p:txBody>
      </p:sp>
    </p:spTree>
    <p:extLst>
      <p:ext uri="{BB962C8B-B14F-4D97-AF65-F5344CB8AC3E}">
        <p14:creationId xmlns:p14="http://schemas.microsoft.com/office/powerpoint/2010/main" val="86025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A4442-A4AD-A0B1-FD38-086F7384ADF6}"/>
              </a:ext>
            </a:extLst>
          </p:cNvPr>
          <p:cNvSpPr txBox="1"/>
          <p:nvPr/>
        </p:nvSpPr>
        <p:spPr>
          <a:xfrm>
            <a:off x="654908" y="815545"/>
            <a:ext cx="11059297" cy="4247317"/>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Контролирующее лицо вправе обжаловать судебные акты о включении требований кредиторов в реестр</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Контролирующее лицо, которое активно защищает свои права в рамках спора о субсидиарной ответственности, нельзя лишить возможности обжаловать судебный акт об установлении требований кредиторов со ссылкой на отсутствие статуса основного участника дела о банкротстве.</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Если требование кредитора будет признано необоснованным, это приведет к уменьшению размера требований к должнику и, следовательно, к уменьшению размера возможной субсидиарной ответственности контролирующего лица. Иного способа защиты у контролирующего лица в данном случае нет. Такой подход соответствует правовой позиции Конституционного суда, изложенной в </a:t>
            </a:r>
            <a:r>
              <a:rPr lang="ru-RU" b="0" i="0" u="none" strike="noStrike" dirty="0">
                <a:solidFill>
                  <a:srgbClr val="01745C"/>
                </a:solidFill>
                <a:effectLst/>
                <a:latin typeface="Proxima Nova Rg Inner"/>
                <a:hlinkClick r:id="rId2"/>
              </a:rPr>
              <a:t>постановлении от 16.11.2021 № 49-П</a:t>
            </a:r>
            <a:endParaRPr lang="ru-RU" b="0" i="0" u="none" strike="noStrike" dirty="0">
              <a:solidFill>
                <a:srgbClr val="222222"/>
              </a:solidFill>
              <a:effectLst/>
              <a:latin typeface="Proxima Nova Rg Inner"/>
            </a:endParaRPr>
          </a:p>
          <a:p>
            <a:pPr algn="l"/>
            <a:endParaRPr lang="ru-RU" dirty="0"/>
          </a:p>
          <a:p>
            <a:pPr algn="l"/>
            <a:r>
              <a:rPr lang="ru-RU" b="0" i="0" u="none" strike="noStrike" dirty="0">
                <a:solidFill>
                  <a:srgbClr val="222222"/>
                </a:solidFill>
                <a:effectLst/>
                <a:latin typeface="Proxima Nova Rg Inner"/>
              </a:rPr>
              <a:t>определение ВС от 07.06.2022 № 305-ЭС21-29550</a:t>
            </a:r>
            <a:br>
              <a:rPr lang="ru-RU" dirty="0"/>
            </a:br>
            <a:endParaRPr lang="ru-RU" dirty="0"/>
          </a:p>
        </p:txBody>
      </p:sp>
    </p:spTree>
    <p:extLst>
      <p:ext uri="{BB962C8B-B14F-4D97-AF65-F5344CB8AC3E}">
        <p14:creationId xmlns:p14="http://schemas.microsoft.com/office/powerpoint/2010/main" val="249081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6122-F7A7-91A1-1C3D-155A7C1CF23A}"/>
              </a:ext>
            </a:extLst>
          </p:cNvPr>
          <p:cNvSpPr txBox="1"/>
          <p:nvPr/>
        </p:nvSpPr>
        <p:spPr>
          <a:xfrm>
            <a:off x="568412" y="469558"/>
            <a:ext cx="10787448" cy="5632311"/>
          </a:xfrm>
          <a:prstGeom prst="rect">
            <a:avLst/>
          </a:prstGeom>
          <a:noFill/>
        </p:spPr>
        <p:txBody>
          <a:bodyPr wrap="square" rtlCol="0">
            <a:spAutoFit/>
          </a:bodyPr>
          <a:lstStyle/>
          <a:p>
            <a:r>
              <a:rPr lang="ru-RU" b="1" i="0" u="none" strike="noStrike" dirty="0">
                <a:solidFill>
                  <a:srgbClr val="222222"/>
                </a:solidFill>
                <a:effectLst/>
                <a:latin typeface="Proxima Nova Rg Inner"/>
              </a:rPr>
              <a:t>Субсидиарная ответственность не может служить способом разрешения корпоративного конфликта</a:t>
            </a:r>
          </a:p>
          <a:p>
            <a:endParaRPr lang="ru-RU" b="1" dirty="0">
              <a:solidFill>
                <a:srgbClr val="222222"/>
              </a:solidFill>
              <a:latin typeface="Proxima Nova Rg Inner"/>
            </a:endParaRPr>
          </a:p>
          <a:p>
            <a:r>
              <a:rPr lang="ru-RU" b="0" i="0" u="none" strike="noStrike" dirty="0">
                <a:solidFill>
                  <a:srgbClr val="222222"/>
                </a:solidFill>
                <a:effectLst/>
                <a:latin typeface="Proxima Nova Rg Inner"/>
              </a:rPr>
              <a:t>Право на подачу заявления о привлечении контролирующих лиц к субсидиарной ответственности принадлежит только независимым кредиторам. Сами контролирующие лица не могут использовать механизмы субсидиарной ответственности для разрешения возникшего между ними корпоративного конфликта. </a:t>
            </a:r>
          </a:p>
          <a:p>
            <a:endParaRPr lang="ru-RU" dirty="0">
              <a:solidFill>
                <a:srgbClr val="222222"/>
              </a:solidFill>
              <a:latin typeface="Proxima Nova Rg Inner"/>
            </a:endParaRPr>
          </a:p>
          <a:p>
            <a:r>
              <a:rPr lang="ru-RU" b="0" i="0" u="none" strike="noStrike" dirty="0">
                <a:solidFill>
                  <a:srgbClr val="222222"/>
                </a:solidFill>
                <a:effectLst/>
                <a:latin typeface="Proxima Nova Rg Inner"/>
              </a:rPr>
              <a:t>Эту позицию Верховный суд уже высказывал в определении от 28.09.2020 № 310-ЭС20-7837 в рамках дела о банкротстве ООО «Егорье».</a:t>
            </a:r>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Требование о привлечении к субсидиарной ответственности является средством защиты исключительно для независимых от должника кредиторов. Использование этого механизма для разрешения корпоративных споров недопустимо.</a:t>
            </a:r>
            <a:br>
              <a:rPr lang="ru-RU" dirty="0"/>
            </a:br>
            <a:br>
              <a:rPr lang="ru-RU" b="0" i="0" u="none" strike="noStrike" dirty="0">
                <a:solidFill>
                  <a:srgbClr val="222222"/>
                </a:solidFill>
                <a:effectLst/>
                <a:latin typeface="Proxima Nova Rg Inner"/>
              </a:rPr>
            </a:br>
            <a:r>
              <a:rPr lang="ru-RU" b="0" i="0" u="none" strike="noStrike" dirty="0">
                <a:solidFill>
                  <a:srgbClr val="01745C"/>
                </a:solidFill>
                <a:effectLst/>
                <a:latin typeface="Proxima Nova Rg Inner"/>
                <a:hlinkClick r:id="rId2"/>
              </a:rPr>
              <a:t>определение ВС от 07.04.2022 № 305-ЭС21-25552</a:t>
            </a:r>
            <a:r>
              <a:rPr lang="ru-RU" b="0" i="0" u="none" strike="noStrike" dirty="0">
                <a:solidFill>
                  <a:srgbClr val="222222"/>
                </a:solidFill>
                <a:effectLst/>
                <a:latin typeface="Proxima Nova Rg Inner"/>
              </a:rPr>
              <a:t>;</a:t>
            </a:r>
            <a:br>
              <a:rPr lang="ru-RU" dirty="0"/>
            </a:br>
            <a:r>
              <a:rPr lang="ru-RU" b="0" i="0" u="none" strike="noStrike" dirty="0">
                <a:solidFill>
                  <a:srgbClr val="01745C"/>
                </a:solidFill>
                <a:effectLst/>
                <a:latin typeface="Proxima Nova Rg Inner"/>
                <a:hlinkClick r:id="rId3"/>
              </a:rPr>
              <a:t>постановление АС Центрального округа от 20.09.2022 по делу № А62-7141/2017</a:t>
            </a:r>
            <a:br>
              <a:rPr lang="ru-RU" dirty="0"/>
            </a:br>
            <a:br>
              <a:rPr lang="ru-RU" b="0" i="0" u="none" strike="noStrike" dirty="0">
                <a:solidFill>
                  <a:srgbClr val="222222"/>
                </a:solidFill>
                <a:effectLst/>
                <a:latin typeface="Proxima Nova Rg Inner"/>
              </a:rPr>
            </a:br>
            <a:endParaRPr lang="ru-RU" b="1" i="0" u="none" strike="noStrike" dirty="0">
              <a:solidFill>
                <a:srgbClr val="222222"/>
              </a:solidFill>
              <a:effectLst/>
              <a:latin typeface="Proxima Nova Rg Inner"/>
            </a:endParaRPr>
          </a:p>
          <a:p>
            <a:endParaRPr lang="ru-RU" dirty="0"/>
          </a:p>
        </p:txBody>
      </p:sp>
    </p:spTree>
    <p:extLst>
      <p:ext uri="{BB962C8B-B14F-4D97-AF65-F5344CB8AC3E}">
        <p14:creationId xmlns:p14="http://schemas.microsoft.com/office/powerpoint/2010/main" val="182584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0CCCB-A8D8-94D1-8D81-9FD8DC5A563D}"/>
              </a:ext>
            </a:extLst>
          </p:cNvPr>
          <p:cNvSpPr txBox="1"/>
          <p:nvPr/>
        </p:nvSpPr>
        <p:spPr>
          <a:xfrm>
            <a:off x="679622" y="926757"/>
            <a:ext cx="10836875" cy="3416320"/>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В размер ответственности не входит долг по договору, возникший после даты объективного банкротства</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При привлечении к субсидиарной ответственности на основании </a:t>
            </a:r>
            <a:r>
              <a:rPr lang="ru-RU" b="0" i="0" u="none" strike="noStrike" dirty="0">
                <a:solidFill>
                  <a:srgbClr val="01745C"/>
                </a:solidFill>
                <a:effectLst/>
                <a:latin typeface="Proxima Nova Rg Inner"/>
                <a:hlinkClick r:id="rId2"/>
              </a:rPr>
              <a:t>ст. 61.12</a:t>
            </a:r>
            <a:r>
              <a:rPr lang="ru-RU" b="0" i="0" u="none" strike="noStrike" dirty="0">
                <a:solidFill>
                  <a:srgbClr val="222222"/>
                </a:solidFill>
                <a:effectLst/>
                <a:latin typeface="Proxima Nova Rg Inner"/>
              </a:rPr>
              <a:t> Закона о банкротстве суд должен установить момент, когда у контролирующего лица возникла обязанность обратиться в суд с заявлением о банкротстве общества. Если должник заключил договор до этого момента, то отсутствует обман кредиторов руководителем путем нераскрытия информации о тяжелом финансовом положении общества.</a:t>
            </a:r>
          </a:p>
          <a:p>
            <a:pPr algn="l"/>
            <a:r>
              <a:rPr lang="ru-RU" b="0" i="0" u="none" strike="noStrike" dirty="0">
                <a:solidFill>
                  <a:srgbClr val="222222"/>
                </a:solidFill>
                <a:effectLst/>
                <a:latin typeface="Proxima Nova Rg Inner"/>
              </a:rPr>
              <a:t> При таких условиях задолженность по договору, возникшая после наступления условий для подачи заявления о банкротстве, не включается в размер субсидиарной ответственности</a:t>
            </a:r>
          </a:p>
          <a:p>
            <a:pPr algn="l"/>
            <a:br>
              <a:rPr lang="ru-RU" dirty="0"/>
            </a:br>
            <a:r>
              <a:rPr lang="ru-RU" b="0" i="0" u="none" strike="noStrike" dirty="0">
                <a:solidFill>
                  <a:srgbClr val="222222"/>
                </a:solidFill>
                <a:effectLst/>
                <a:latin typeface="Proxima Nova Rg Inner"/>
              </a:rPr>
              <a:t>определение ВС от 19.04.2022 № 305-ЭС21-27211</a:t>
            </a:r>
            <a:endParaRPr lang="ru-RU" dirty="0"/>
          </a:p>
        </p:txBody>
      </p:sp>
    </p:spTree>
    <p:extLst>
      <p:ext uri="{BB962C8B-B14F-4D97-AF65-F5344CB8AC3E}">
        <p14:creationId xmlns:p14="http://schemas.microsoft.com/office/powerpoint/2010/main" val="125469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078734-0DB3-C154-DB0F-F101276ED023}"/>
              </a:ext>
            </a:extLst>
          </p:cNvPr>
          <p:cNvSpPr txBox="1"/>
          <p:nvPr/>
        </p:nvSpPr>
        <p:spPr>
          <a:xfrm>
            <a:off x="753762" y="605481"/>
            <a:ext cx="10787449" cy="4524315"/>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Руководитель обязан передать документацию после извещения о споре о привлечении к субсидиарной ответственности</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При привлечении контролирующих лиц к субсидиарной ответственности за непередачу документации следует учитывать, что обязанность по ее передаче должна быть исполнена по меньшей мере после извещения ответчика о судебном споре о привлечении к субсидиарной ответственности, независимо от того, являлись ли ранее направленные запросы управляющего о предоставлении документации надлежащими.</a:t>
            </a:r>
          </a:p>
          <a:p>
            <a:pPr algn="l"/>
            <a:endParaRPr lang="ru-RU" b="0"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Контролирующие лица не могут не знать о том, что управляющий, подав указанное заявление, явно выразил волю на получение документов. В отсутствие документов о деятельности должника управляющий не может полноценно вести работу, направленную на пополнение конкурсной массы путем взыскания дебиторской задолженности, виндикации имущества, оспаривания сделок и т. п.</a:t>
            </a:r>
          </a:p>
          <a:p>
            <a:pPr algn="l"/>
            <a:br>
              <a:rPr lang="ru-RU" dirty="0"/>
            </a:br>
            <a:r>
              <a:rPr lang="ru-RU" b="0" i="0" u="none" strike="noStrike" dirty="0">
                <a:solidFill>
                  <a:srgbClr val="222222"/>
                </a:solidFill>
                <a:effectLst/>
                <a:latin typeface="Proxima Nova Rg Inner"/>
              </a:rPr>
              <a:t>определение ВС от 17.03.2022 № 305-ЭС21-23266</a:t>
            </a:r>
            <a:endParaRPr lang="en" b="0" i="0" u="none" strike="noStrike" dirty="0">
              <a:solidFill>
                <a:srgbClr val="222222"/>
              </a:solidFill>
              <a:effectLst/>
              <a:latin typeface="Proxima Nova Rg Inner"/>
            </a:endParaRPr>
          </a:p>
        </p:txBody>
      </p:sp>
    </p:spTree>
    <p:extLst>
      <p:ext uri="{BB962C8B-B14F-4D97-AF65-F5344CB8AC3E}">
        <p14:creationId xmlns:p14="http://schemas.microsoft.com/office/powerpoint/2010/main" val="386297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32B7D4-1A9F-BAB2-3812-67CA75DEC20B}"/>
              </a:ext>
            </a:extLst>
          </p:cNvPr>
          <p:cNvSpPr txBox="1"/>
          <p:nvPr/>
        </p:nvSpPr>
        <p:spPr>
          <a:xfrm>
            <a:off x="753762" y="729048"/>
            <a:ext cx="10787449" cy="5078313"/>
          </a:xfrm>
          <a:prstGeom prst="rect">
            <a:avLst/>
          </a:prstGeom>
          <a:noFill/>
        </p:spPr>
        <p:txBody>
          <a:bodyPr wrap="square" rtlCol="0">
            <a:spAutoFit/>
          </a:bodyPr>
          <a:lstStyle/>
          <a:p>
            <a:pPr algn="l"/>
            <a:r>
              <a:rPr lang="ru-RU" b="1" i="0" u="none" strike="noStrike" dirty="0">
                <a:solidFill>
                  <a:srgbClr val="222222"/>
                </a:solidFill>
                <a:effectLst/>
                <a:latin typeface="Proxima Nova Rg Inner"/>
              </a:rPr>
              <a:t>Суд восстановил контролирующему лицу срок на обжалование судебного акта о включении требований в реестр</a:t>
            </a:r>
          </a:p>
          <a:p>
            <a:pPr algn="l"/>
            <a:endParaRPr lang="ru-RU" b="1" i="0" u="none" strike="noStrike" dirty="0">
              <a:solidFill>
                <a:srgbClr val="222222"/>
              </a:solidFill>
              <a:effectLst/>
              <a:latin typeface="Proxima Nova Rg Inner"/>
            </a:endParaRPr>
          </a:p>
          <a:p>
            <a:pPr algn="l"/>
            <a:r>
              <a:rPr lang="ru-RU" b="0" i="0" u="none" strike="noStrike" dirty="0">
                <a:solidFill>
                  <a:srgbClr val="222222"/>
                </a:solidFill>
                <a:effectLst/>
                <a:latin typeface="Proxima Nova Rg Inner"/>
              </a:rPr>
              <a:t>Контролирующее лицо пропустило срок на пересмотр по вновь открывшимся обстоятельствам судебного акта о включении требований кредиторов в реестр.</a:t>
            </a:r>
          </a:p>
          <a:p>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Пропуск срока на подачу заявления обусловлен тем, что у контролирующего лица отсутствовал процессуальный механизм, позволяющий рассмотреть его заявление по существу. Такой механизм появился только после принятия </a:t>
            </a:r>
            <a:r>
              <a:rPr lang="ru-RU" b="0" i="0" u="none" strike="noStrike" dirty="0">
                <a:solidFill>
                  <a:srgbClr val="01745C"/>
                </a:solidFill>
                <a:effectLst/>
                <a:latin typeface="Proxima Nova Rg Inner"/>
                <a:hlinkClick r:id="rId2"/>
              </a:rPr>
              <a:t>постановления Конституционного суда от 16.11.2021 № 49-П</a:t>
            </a:r>
            <a:r>
              <a:rPr lang="ru-RU" b="0" i="0" u="none" strike="noStrike" dirty="0">
                <a:solidFill>
                  <a:srgbClr val="222222"/>
                </a:solidFill>
                <a:effectLst/>
                <a:latin typeface="Proxima Nova Rg Inner"/>
              </a:rPr>
              <a:t>, в котором КС указал на возможность подачи такого заявления.</a:t>
            </a:r>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Таким образом, пропуск срока для подачи заявления не может создать для контролирующего лица негативные последствия в виде лишения права на доступ к правосудию по формальным основаниям</a:t>
            </a:r>
            <a:br>
              <a:rPr lang="ru-RU" dirty="0"/>
            </a:br>
            <a:br>
              <a:rPr lang="ru-RU" b="0" i="0" u="none" strike="noStrike" dirty="0">
                <a:solidFill>
                  <a:srgbClr val="222222"/>
                </a:solidFill>
                <a:effectLst/>
                <a:latin typeface="Proxima Nova Rg Inner"/>
              </a:rPr>
            </a:br>
            <a:r>
              <a:rPr lang="ru-RU" b="0" i="0" u="none" strike="noStrike" dirty="0">
                <a:solidFill>
                  <a:srgbClr val="222222"/>
                </a:solidFill>
                <a:effectLst/>
                <a:latin typeface="Proxima Nova Rg Inner"/>
              </a:rPr>
              <a:t>постановление АС Уральского округа от 07.07.2022 по делу № А07-2546/2015</a:t>
            </a:r>
            <a:endParaRPr lang="ru-RU" dirty="0"/>
          </a:p>
          <a:p>
            <a:endParaRPr lang="ru-RU" dirty="0"/>
          </a:p>
        </p:txBody>
      </p:sp>
    </p:spTree>
    <p:extLst>
      <p:ext uri="{BB962C8B-B14F-4D97-AF65-F5344CB8AC3E}">
        <p14:creationId xmlns:p14="http://schemas.microsoft.com/office/powerpoint/2010/main" val="60563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0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213B0-4B44-07FD-826A-11D09B754EAF}"/>
              </a:ext>
            </a:extLst>
          </p:cNvPr>
          <p:cNvSpPr txBox="1"/>
          <p:nvPr/>
        </p:nvSpPr>
        <p:spPr>
          <a:xfrm>
            <a:off x="5058383" y="6429983"/>
            <a:ext cx="184731" cy="369332"/>
          </a:xfrm>
          <a:prstGeom prst="rect">
            <a:avLst/>
          </a:prstGeom>
          <a:noFill/>
        </p:spPr>
        <p:txBody>
          <a:bodyPr wrap="none" rtlCol="0">
            <a:spAutoFit/>
          </a:bodyPr>
          <a:lstStyle/>
          <a:p>
            <a:endParaRPr lang="ru-RU" dirty="0"/>
          </a:p>
        </p:txBody>
      </p:sp>
      <p:pic>
        <p:nvPicPr>
          <p:cNvPr id="8" name="Рисунок 7">
            <a:extLst>
              <a:ext uri="{FF2B5EF4-FFF2-40B4-BE49-F238E27FC236}">
                <a16:creationId xmlns:a16="http://schemas.microsoft.com/office/drawing/2014/main" id="{C6F9A737-F845-DD23-ACA2-2412199FE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27995" y="1200959"/>
            <a:ext cx="4177290" cy="4177290"/>
          </a:xfrm>
          <a:prstGeom prst="rect">
            <a:avLst/>
          </a:prstGeom>
        </p:spPr>
      </p:pic>
      <p:sp>
        <p:nvSpPr>
          <p:cNvPr id="9" name="TextBox 8">
            <a:extLst>
              <a:ext uri="{FF2B5EF4-FFF2-40B4-BE49-F238E27FC236}">
                <a16:creationId xmlns:a16="http://schemas.microsoft.com/office/drawing/2014/main" id="{CFF42407-B328-34F1-F829-4E92FE3E78CA}"/>
              </a:ext>
            </a:extLst>
          </p:cNvPr>
          <p:cNvSpPr txBox="1"/>
          <p:nvPr/>
        </p:nvSpPr>
        <p:spPr>
          <a:xfrm>
            <a:off x="437108" y="1481440"/>
            <a:ext cx="6420892" cy="5042791"/>
          </a:xfrm>
          <a:prstGeom prst="rect">
            <a:avLst/>
          </a:prstGeom>
          <a:noFill/>
        </p:spPr>
        <p:txBody>
          <a:bodyPr wrap="square" rtlCol="0">
            <a:spAutoFit/>
          </a:bodyPr>
          <a:lstStyle/>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Банкротный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юрист с 19-летним стажем</a:t>
            </a: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Руководитель Правового агентства Юлии Продан (ИП Продан Ю. И.), которое создала после 13 лет работы юристом в найме.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директор Нижегородского филиала Межрегиональной Ассоциации женского бизнеса,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член Комиссии по правовой защите бизнеса НРО Ассоциации юристов России,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член Деловой России,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член актива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Нижегородского сообщества Клуба Эльбрус «Лига Роста»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организатор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Банкротного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клуба в Н. Новгороде,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effectLst/>
                <a:latin typeface="Apple Color Emoji" pitchFamily="2" charset="0"/>
                <a:ea typeface="Calibri" panose="020F0502020204030204" pitchFamily="34" charset="0"/>
                <a:cs typeface="Apple Color Emoji" pitchFamily="2" charset="0"/>
              </a:rPr>
              <a:t>⏺</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суперфиналист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конкурса Лидеры России 2022.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10" name="TextBox 9">
            <a:extLst>
              <a:ext uri="{FF2B5EF4-FFF2-40B4-BE49-F238E27FC236}">
                <a16:creationId xmlns:a16="http://schemas.microsoft.com/office/drawing/2014/main" id="{ADE05BBB-106A-EFA4-6BB5-FD35634497AC}"/>
              </a:ext>
            </a:extLst>
          </p:cNvPr>
          <p:cNvSpPr txBox="1"/>
          <p:nvPr/>
        </p:nvSpPr>
        <p:spPr>
          <a:xfrm>
            <a:off x="1050324" y="548059"/>
            <a:ext cx="2297737" cy="461665"/>
          </a:xfrm>
          <a:prstGeom prst="rect">
            <a:avLst/>
          </a:prstGeom>
          <a:noFill/>
        </p:spPr>
        <p:txBody>
          <a:bodyPr wrap="square" rtlCol="0">
            <a:spAutoFit/>
          </a:bodyPr>
          <a:lstStyle/>
          <a:p>
            <a:r>
              <a:rPr lang="ru-RU" sz="2400" b="1" dirty="0"/>
              <a:t>ЮЛИЯ ПРОДАН</a:t>
            </a:r>
          </a:p>
        </p:txBody>
      </p:sp>
    </p:spTree>
    <p:extLst>
      <p:ext uri="{BB962C8B-B14F-4D97-AF65-F5344CB8AC3E}">
        <p14:creationId xmlns:p14="http://schemas.microsoft.com/office/powerpoint/2010/main" val="139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883CF-2C51-01C7-4131-54B5C9D3023C}"/>
              </a:ext>
            </a:extLst>
          </p:cNvPr>
          <p:cNvSpPr txBox="1"/>
          <p:nvPr/>
        </p:nvSpPr>
        <p:spPr>
          <a:xfrm>
            <a:off x="1532238" y="1037968"/>
            <a:ext cx="6799297" cy="461665"/>
          </a:xfrm>
          <a:prstGeom prst="rect">
            <a:avLst/>
          </a:prstGeom>
          <a:noFill/>
        </p:spPr>
        <p:txBody>
          <a:bodyPr wrap="none" rtlCol="0">
            <a:spAutoFit/>
          </a:bodyPr>
          <a:lstStyle/>
          <a:p>
            <a:r>
              <a:rPr lang="ru-RU" sz="2400" b="1" dirty="0"/>
              <a:t>СУБСИДИАРНАЯ ОТВЕТСТВЕННОСТЬ ст.399 ГК РФ  </a:t>
            </a:r>
          </a:p>
        </p:txBody>
      </p:sp>
      <p:sp>
        <p:nvSpPr>
          <p:cNvPr id="4" name="TextBox 3">
            <a:extLst>
              <a:ext uri="{FF2B5EF4-FFF2-40B4-BE49-F238E27FC236}">
                <a16:creationId xmlns:a16="http://schemas.microsoft.com/office/drawing/2014/main" id="{F53F2FCD-0670-309E-F9D0-1CBE0C029BC8}"/>
              </a:ext>
            </a:extLst>
          </p:cNvPr>
          <p:cNvSpPr txBox="1"/>
          <p:nvPr/>
        </p:nvSpPr>
        <p:spPr>
          <a:xfrm>
            <a:off x="1445742" y="1791731"/>
            <a:ext cx="8356248" cy="1477328"/>
          </a:xfrm>
          <a:prstGeom prst="rect">
            <a:avLst/>
          </a:prstGeom>
          <a:noFill/>
        </p:spPr>
        <p:txBody>
          <a:bodyPr wrap="square" rtlCol="0">
            <a:spAutoFit/>
          </a:bodyPr>
          <a:lstStyle/>
          <a:p>
            <a:pPr algn="just"/>
            <a:r>
              <a:rPr lang="ru-RU" b="0" i="0" u="none" strike="noStrike" dirty="0">
                <a:solidFill>
                  <a:srgbClr val="000000"/>
                </a:solidFill>
                <a:effectLst/>
                <a:latin typeface="Times New Roman" panose="02020603050405020304" pitchFamily="18" charset="0"/>
              </a:rPr>
              <a:t>До предъявления требований к лицу, которое в соответствии с законом, иными правовыми актами или условиями обязательства несет ответственность дополнительно к ответственности другого лица, являющегося основным должником (субсидиарную ответственность), кредитор должен предъявить требование к основному должнику.</a:t>
            </a:r>
            <a:endParaRPr lang="ru-RU" dirty="0"/>
          </a:p>
        </p:txBody>
      </p:sp>
      <p:sp>
        <p:nvSpPr>
          <p:cNvPr id="6" name="TextBox 5">
            <a:extLst>
              <a:ext uri="{FF2B5EF4-FFF2-40B4-BE49-F238E27FC236}">
                <a16:creationId xmlns:a16="http://schemas.microsoft.com/office/drawing/2014/main" id="{C9709E9E-6F50-C056-14C5-3ABDBDAA4E2A}"/>
              </a:ext>
            </a:extLst>
          </p:cNvPr>
          <p:cNvSpPr txBox="1"/>
          <p:nvPr/>
        </p:nvSpPr>
        <p:spPr>
          <a:xfrm>
            <a:off x="1519882" y="3978876"/>
            <a:ext cx="8207968" cy="2031325"/>
          </a:xfrm>
          <a:prstGeom prst="rect">
            <a:avLst/>
          </a:prstGeom>
          <a:noFill/>
        </p:spPr>
        <p:txBody>
          <a:bodyPr wrap="square" rtlCol="0">
            <a:spAutoFit/>
          </a:bodyPr>
          <a:lstStyle/>
          <a:p>
            <a:pPr algn="just"/>
            <a:r>
              <a:rPr lang="ru-RU" b="0" i="0" u="none" strike="noStrike" dirty="0">
                <a:solidFill>
                  <a:srgbClr val="222222"/>
                </a:solidFill>
                <a:effectLst/>
                <a:latin typeface="Times New Roman" panose="02020603050405020304" pitchFamily="18" charset="0"/>
                <a:cs typeface="Times New Roman" panose="02020603050405020304" pitchFamily="18" charset="0"/>
              </a:rPr>
              <a:t>Субсидиарный характер ответственности обусловлен ее дополнительной функцией: если основной должник не исполнил требование кредитора, последний обращается за взысканием к субсидиарному ответчику. </a:t>
            </a:r>
          </a:p>
          <a:p>
            <a:pPr algn="just"/>
            <a:endParaRPr lang="ru-RU" dirty="0">
              <a:solidFill>
                <a:srgbClr val="22222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0" i="0" u="none" strike="noStrike" dirty="0">
                <a:solidFill>
                  <a:srgbClr val="222222"/>
                </a:solidFill>
                <a:effectLst/>
                <a:latin typeface="Times New Roman" panose="02020603050405020304" pitchFamily="18" charset="0"/>
                <a:cs typeface="Times New Roman" panose="02020603050405020304" pitchFamily="18" charset="0"/>
              </a:rPr>
              <a:t>Таков, например, характер ответственности законных представителей за вред, причиненный лицами в возрасте от 14 до 18 лет.</a:t>
            </a:r>
            <a:br>
              <a:rPr lang="ru-RU" dirty="0"/>
            </a:br>
            <a:endParaRPr lang="ru-RU" dirty="0"/>
          </a:p>
        </p:txBody>
      </p:sp>
    </p:spTree>
    <p:extLst>
      <p:ext uri="{BB962C8B-B14F-4D97-AF65-F5344CB8AC3E}">
        <p14:creationId xmlns:p14="http://schemas.microsoft.com/office/powerpoint/2010/main" val="425322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2BBBF7-3871-AF6C-7777-B0A819391182}"/>
              </a:ext>
            </a:extLst>
          </p:cNvPr>
          <p:cNvSpPr txBox="1"/>
          <p:nvPr/>
        </p:nvSpPr>
        <p:spPr>
          <a:xfrm>
            <a:off x="1087395" y="1334529"/>
            <a:ext cx="9724767" cy="4801314"/>
          </a:xfrm>
          <a:prstGeom prst="rect">
            <a:avLst/>
          </a:prstGeom>
          <a:noFill/>
        </p:spPr>
        <p:txBody>
          <a:bodyPr wrap="square" rtlCol="0">
            <a:spAutoFit/>
          </a:bodyPr>
          <a:lstStyle/>
          <a:p>
            <a:pPr algn="l"/>
            <a:r>
              <a:rPr lang="ru-RU" sz="2800" b="0" i="0" u="none" strike="noStrike" dirty="0">
                <a:solidFill>
                  <a:srgbClr val="222222"/>
                </a:solidFill>
                <a:effectLst/>
                <a:latin typeface="Times New Roman" panose="02020603050405020304" pitchFamily="18" charset="0"/>
                <a:cs typeface="Times New Roman" panose="02020603050405020304" pitchFamily="18" charset="0"/>
              </a:rPr>
              <a:t>Субсидиарная ответственность обладает рядом специфических признаков:</a:t>
            </a:r>
          </a:p>
          <a:p>
            <a:pPr algn="l"/>
            <a:endParaRPr lang="ru-RU" sz="2800" b="0" i="0" u="none" strike="noStrike" dirty="0">
              <a:solidFill>
                <a:srgbClr val="222222"/>
              </a:solidFill>
              <a:effectLst/>
              <a:latin typeface="Times New Roman" panose="02020603050405020304" pitchFamily="18" charset="0"/>
              <a:cs typeface="Times New Roman" panose="02020603050405020304" pitchFamily="18" charset="0"/>
            </a:endParaRPr>
          </a:p>
          <a:p>
            <a:pPr algn="l"/>
            <a:r>
              <a:rPr lang="ru-RU" sz="2800" b="0" i="0" u="none" strike="noStrike" dirty="0">
                <a:solidFill>
                  <a:srgbClr val="222222"/>
                </a:solidFill>
                <a:effectLst/>
                <a:latin typeface="Times New Roman" panose="02020603050405020304" pitchFamily="18" charset="0"/>
                <a:cs typeface="Times New Roman" panose="02020603050405020304" pitchFamily="18" charset="0"/>
              </a:rPr>
              <a:t>а) ее несет лицо, </a:t>
            </a:r>
            <a:r>
              <a:rPr lang="ru-RU" sz="2800" b="0" i="1" u="none" strike="noStrike" dirty="0">
                <a:solidFill>
                  <a:srgbClr val="222222"/>
                </a:solidFill>
                <a:effectLst/>
                <a:latin typeface="Times New Roman" panose="02020603050405020304" pitchFamily="18" charset="0"/>
                <a:cs typeface="Times New Roman" panose="02020603050405020304" pitchFamily="18" charset="0"/>
              </a:rPr>
              <a:t>не являющееся нарушителем;</a:t>
            </a:r>
          </a:p>
          <a:p>
            <a:pPr algn="l"/>
            <a:endParaRPr lang="ru-RU" sz="2800" b="0" i="0" u="none" strike="noStrike" dirty="0">
              <a:solidFill>
                <a:srgbClr val="222222"/>
              </a:solidFill>
              <a:effectLst/>
              <a:latin typeface="Times New Roman" panose="02020603050405020304" pitchFamily="18" charset="0"/>
              <a:cs typeface="Times New Roman" panose="02020603050405020304" pitchFamily="18" charset="0"/>
            </a:endParaRPr>
          </a:p>
          <a:p>
            <a:pPr algn="l"/>
            <a:r>
              <a:rPr lang="ru-RU" sz="2800" b="0" i="0" u="none" strike="noStrike" dirty="0">
                <a:solidFill>
                  <a:srgbClr val="222222"/>
                </a:solidFill>
                <a:effectLst/>
                <a:latin typeface="Times New Roman" panose="02020603050405020304" pitchFamily="18" charset="0"/>
                <a:cs typeface="Times New Roman" panose="02020603050405020304" pitchFamily="18" charset="0"/>
              </a:rPr>
              <a:t>б) является </a:t>
            </a:r>
            <a:r>
              <a:rPr lang="ru-RU" sz="2800" b="0" i="1" u="none" strike="noStrike" dirty="0">
                <a:solidFill>
                  <a:srgbClr val="222222"/>
                </a:solidFill>
                <a:effectLst/>
                <a:latin typeface="Times New Roman" panose="02020603050405020304" pitchFamily="18" charset="0"/>
                <a:cs typeface="Times New Roman" panose="02020603050405020304" pitchFamily="18" charset="0"/>
              </a:rPr>
              <a:t>дополнительной</a:t>
            </a:r>
            <a:r>
              <a:rPr lang="ru-RU" sz="2800" b="0" i="0" u="none" strike="noStrike" dirty="0">
                <a:solidFill>
                  <a:srgbClr val="222222"/>
                </a:solidFill>
                <a:effectLst/>
                <a:latin typeface="Times New Roman" panose="02020603050405020304" pitchFamily="18" charset="0"/>
                <a:cs typeface="Times New Roman" panose="02020603050405020304" pitchFamily="18" charset="0"/>
              </a:rPr>
              <a:t> к ответственности непосредственного нарушителя;</a:t>
            </a:r>
          </a:p>
          <a:p>
            <a:pPr algn="l"/>
            <a:endParaRPr lang="ru-RU" sz="2800" b="0" i="0" u="none" strike="noStrike" dirty="0">
              <a:solidFill>
                <a:srgbClr val="222222"/>
              </a:solidFill>
              <a:effectLst/>
              <a:latin typeface="Times New Roman" panose="02020603050405020304" pitchFamily="18" charset="0"/>
              <a:cs typeface="Times New Roman" panose="02020603050405020304" pitchFamily="18" charset="0"/>
            </a:endParaRPr>
          </a:p>
          <a:p>
            <a:pPr algn="l"/>
            <a:r>
              <a:rPr lang="ru-RU" sz="2800" b="0" i="0" u="none" strike="noStrike" dirty="0">
                <a:solidFill>
                  <a:srgbClr val="222222"/>
                </a:solidFill>
                <a:effectLst/>
                <a:latin typeface="Times New Roman" panose="02020603050405020304" pitchFamily="18" charset="0"/>
                <a:cs typeface="Times New Roman" panose="02020603050405020304" pitchFamily="18" charset="0"/>
              </a:rPr>
              <a:t>в) </a:t>
            </a:r>
            <a:r>
              <a:rPr lang="ru-RU" sz="2800" b="0" i="1" u="none" strike="noStrike" dirty="0">
                <a:solidFill>
                  <a:srgbClr val="222222"/>
                </a:solidFill>
                <a:effectLst/>
                <a:latin typeface="Times New Roman" panose="02020603050405020304" pitchFamily="18" charset="0"/>
                <a:cs typeface="Times New Roman" panose="02020603050405020304" pitchFamily="18" charset="0"/>
              </a:rPr>
              <a:t>влечет право регресса</a:t>
            </a:r>
            <a:r>
              <a:rPr lang="ru-RU" sz="2800" b="0" i="0" u="none" strike="noStrike" dirty="0">
                <a:solidFill>
                  <a:srgbClr val="222222"/>
                </a:solidFill>
                <a:effectLst/>
                <a:latin typeface="Times New Roman" panose="02020603050405020304" pitchFamily="18" charset="0"/>
                <a:cs typeface="Times New Roman" panose="02020603050405020304" pitchFamily="18" charset="0"/>
              </a:rPr>
              <a:t> к непосредственному нарушителю.</a:t>
            </a:r>
          </a:p>
          <a:p>
            <a:pPr algn="l"/>
            <a:br>
              <a:rPr lang="ru-RU" dirty="0"/>
            </a:br>
            <a:br>
              <a:rPr lang="ru-RU" b="0" i="0" u="none" strike="noStrike" dirty="0">
                <a:solidFill>
                  <a:srgbClr val="222222"/>
                </a:solidFill>
                <a:effectLst/>
                <a:latin typeface="Proxima Nova Rg Inner"/>
              </a:rPr>
            </a:br>
            <a:endParaRPr lang="en" b="0" i="0" u="none" strike="noStrike" dirty="0">
              <a:solidFill>
                <a:srgbClr val="222222"/>
              </a:solidFill>
              <a:effectLst/>
              <a:latin typeface="Proxima Nova Rg Inner"/>
            </a:endParaRPr>
          </a:p>
        </p:txBody>
      </p:sp>
    </p:spTree>
    <p:extLst>
      <p:ext uri="{BB962C8B-B14F-4D97-AF65-F5344CB8AC3E}">
        <p14:creationId xmlns:p14="http://schemas.microsoft.com/office/powerpoint/2010/main" val="27486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ACC6D2-B21B-99F6-0CF2-E0A1F834DA1F}"/>
              </a:ext>
            </a:extLst>
          </p:cNvPr>
          <p:cNvSpPr>
            <a:spLocks noGrp="1"/>
          </p:cNvSpPr>
          <p:nvPr>
            <p:ph type="title"/>
          </p:nvPr>
        </p:nvSpPr>
        <p:spPr/>
        <p:txBody>
          <a:bodyPr/>
          <a:lstStyle/>
          <a:p>
            <a:r>
              <a:rPr lang="ru-RU" dirty="0"/>
              <a:t>СУБСИДИАРНАЯ ОТВЕТСТВЕННОСТЬ</a:t>
            </a:r>
          </a:p>
        </p:txBody>
      </p:sp>
      <p:sp>
        <p:nvSpPr>
          <p:cNvPr id="3" name="Объект 2">
            <a:extLst>
              <a:ext uri="{FF2B5EF4-FFF2-40B4-BE49-F238E27FC236}">
                <a16:creationId xmlns:a16="http://schemas.microsoft.com/office/drawing/2014/main" id="{A107697C-85C3-B54D-E718-F89C09BF8001}"/>
              </a:ext>
            </a:extLst>
          </p:cNvPr>
          <p:cNvSpPr>
            <a:spLocks noGrp="1"/>
          </p:cNvSpPr>
          <p:nvPr>
            <p:ph sz="half" idx="1"/>
          </p:nvPr>
        </p:nvSpPr>
        <p:spPr/>
        <p:txBody>
          <a:bodyPr/>
          <a:lstStyle/>
          <a:p>
            <a:r>
              <a:rPr lang="ru-RU" dirty="0"/>
              <a:t>БАНКРОТНАЯ</a:t>
            </a:r>
          </a:p>
          <a:p>
            <a:endParaRPr lang="ru-RU" dirty="0"/>
          </a:p>
          <a:p>
            <a:pPr marL="0" indent="0">
              <a:buNone/>
            </a:pPr>
            <a:r>
              <a:rPr lang="ru-RU" dirty="0"/>
              <a:t>ФЗ «О несостоятельности банкротстве)» </a:t>
            </a:r>
          </a:p>
          <a:p>
            <a:pPr marL="0" indent="0">
              <a:buNone/>
            </a:pPr>
            <a:endParaRPr lang="ru-RU" dirty="0"/>
          </a:p>
          <a:p>
            <a:pPr marL="0" indent="0">
              <a:buNone/>
            </a:pPr>
            <a:r>
              <a:rPr lang="ru-RU" dirty="0"/>
              <a:t>При возбуждении дела о банкротстве</a:t>
            </a:r>
          </a:p>
        </p:txBody>
      </p:sp>
      <p:sp>
        <p:nvSpPr>
          <p:cNvPr id="4" name="Объект 3">
            <a:extLst>
              <a:ext uri="{FF2B5EF4-FFF2-40B4-BE49-F238E27FC236}">
                <a16:creationId xmlns:a16="http://schemas.microsoft.com/office/drawing/2014/main" id="{6C57A25A-9CE8-E82A-2B30-89C0318CC2DF}"/>
              </a:ext>
            </a:extLst>
          </p:cNvPr>
          <p:cNvSpPr>
            <a:spLocks noGrp="1"/>
          </p:cNvSpPr>
          <p:nvPr>
            <p:ph sz="half" idx="2"/>
          </p:nvPr>
        </p:nvSpPr>
        <p:spPr/>
        <p:txBody>
          <a:bodyPr/>
          <a:lstStyle/>
          <a:p>
            <a:r>
              <a:rPr lang="ru-RU" dirty="0"/>
              <a:t>ВНЕБАНКРОТНАЯ</a:t>
            </a:r>
          </a:p>
          <a:p>
            <a:endParaRPr lang="ru-RU" dirty="0"/>
          </a:p>
          <a:p>
            <a:pPr marL="0" indent="0">
              <a:buNone/>
            </a:pPr>
            <a:r>
              <a:rPr lang="ru-RU" dirty="0"/>
              <a:t>Ст. 3.1 ФЗ «Об ООО»</a:t>
            </a:r>
          </a:p>
          <a:p>
            <a:pPr marL="0" indent="0">
              <a:buNone/>
            </a:pPr>
            <a:endParaRPr lang="ru-RU" dirty="0"/>
          </a:p>
          <a:p>
            <a:pPr marL="0" indent="0">
              <a:buNone/>
            </a:pPr>
            <a:endParaRPr lang="ru-RU" dirty="0"/>
          </a:p>
          <a:p>
            <a:pPr marL="0" indent="0">
              <a:buNone/>
            </a:pPr>
            <a:r>
              <a:rPr lang="ru-RU" dirty="0"/>
              <a:t>При исключении из ЕГРЮЛ</a:t>
            </a:r>
          </a:p>
        </p:txBody>
      </p:sp>
    </p:spTree>
    <p:extLst>
      <p:ext uri="{BB962C8B-B14F-4D97-AF65-F5344CB8AC3E}">
        <p14:creationId xmlns:p14="http://schemas.microsoft.com/office/powerpoint/2010/main" val="77439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5AC31B-2256-7CBC-C699-DB635F281EB9}"/>
              </a:ext>
            </a:extLst>
          </p:cNvPr>
          <p:cNvSpPr txBox="1"/>
          <p:nvPr/>
        </p:nvSpPr>
        <p:spPr>
          <a:xfrm>
            <a:off x="729049" y="370702"/>
            <a:ext cx="10750378" cy="6186309"/>
          </a:xfrm>
          <a:prstGeom prst="rect">
            <a:avLst/>
          </a:prstGeom>
          <a:noFill/>
        </p:spPr>
        <p:txBody>
          <a:bodyPr wrap="square">
            <a:spAutoFit/>
          </a:bodyPr>
          <a:lstStyle/>
          <a:p>
            <a:r>
              <a:rPr lang="ru-RU" sz="1800" dirty="0">
                <a:solidFill>
                  <a:schemeClr val="tx2">
                    <a:lumMod val="10000"/>
                  </a:schemeClr>
                </a:solidFill>
              </a:rPr>
              <a:t>Статья 61.11 Закона о банкротстве</a:t>
            </a:r>
          </a:p>
          <a:p>
            <a:r>
              <a:rPr lang="ru-RU" sz="1800" dirty="0">
                <a:solidFill>
                  <a:schemeClr val="tx2">
                    <a:lumMod val="10000"/>
                  </a:schemeClr>
                </a:solidFill>
              </a:rPr>
              <a:t>Субсидиарная ответственность за невозможность полного погашения требований кредиторов</a:t>
            </a:r>
          </a:p>
          <a:p>
            <a:endParaRPr lang="ru-RU" sz="1800" dirty="0">
              <a:solidFill>
                <a:schemeClr val="tx2">
                  <a:lumMod val="10000"/>
                </a:schemeClr>
              </a:solidFill>
            </a:endParaRPr>
          </a:p>
          <a:p>
            <a:r>
              <a:rPr lang="ru-RU" sz="1800" dirty="0">
                <a:solidFill>
                  <a:schemeClr val="tx2">
                    <a:lumMod val="10000"/>
                  </a:schemeClr>
                </a:solidFill>
              </a:rPr>
              <a:t>Если полное погашение требований кредиторов невозможно вследствие </a:t>
            </a:r>
            <a:r>
              <a:rPr lang="ru-RU" sz="1800" u="sng" dirty="0">
                <a:solidFill>
                  <a:schemeClr val="tx2">
                    <a:lumMod val="10000"/>
                  </a:schemeClr>
                </a:solidFill>
                <a:hlinkClick r:id="rId2">
                  <a:extLst>
                    <a:ext uri="{A12FA001-AC4F-418D-AE19-62706E023703}">
                      <ahyp:hlinkClr xmlns:ahyp="http://schemas.microsoft.com/office/drawing/2018/hyperlinkcolor" val="tx"/>
                    </a:ext>
                  </a:extLst>
                </a:hlinkClick>
              </a:rPr>
              <a:t>действий</a:t>
            </a:r>
            <a:r>
              <a:rPr lang="ru-RU" sz="1800" dirty="0">
                <a:solidFill>
                  <a:schemeClr val="tx2">
                    <a:lumMod val="10000"/>
                  </a:schemeClr>
                </a:solidFill>
              </a:rPr>
              <a:t> и (или) бездействия контролирующего должника лица (далее – КДЛ), такое лицо несет субсидиарную ответственность по обязательствам должника.</a:t>
            </a:r>
          </a:p>
          <a:p>
            <a:endParaRPr lang="ru-RU" sz="1800" dirty="0">
              <a:solidFill>
                <a:schemeClr val="tx2">
                  <a:lumMod val="10000"/>
                </a:schemeClr>
              </a:solidFill>
            </a:endParaRPr>
          </a:p>
          <a:p>
            <a:r>
              <a:rPr lang="ru-RU" sz="1800" dirty="0">
                <a:solidFill>
                  <a:schemeClr val="tx2">
                    <a:lumMod val="10000"/>
                  </a:schemeClr>
                </a:solidFill>
              </a:rPr>
              <a:t>Пока не доказано иное, предполагается, что полное погашение требований кредиторов невозможно вследствие действий и (или) бездействия контролирующего должника лица при наличии хотя бы одного из следующих обстоятельств:</a:t>
            </a:r>
          </a:p>
          <a:p>
            <a:r>
              <a:rPr lang="ru-RU" dirty="0"/>
              <a:t>:</a:t>
            </a:r>
          </a:p>
          <a:p>
            <a:pPr marL="285750" indent="-285750">
              <a:buFont typeface="Arial" panose="020B0604020202020204" pitchFamily="34" charset="0"/>
              <a:buChar char="•"/>
            </a:pPr>
            <a:r>
              <a:rPr lang="ru-RU" sz="1800" dirty="0">
                <a:solidFill>
                  <a:schemeClr val="tx2">
                    <a:lumMod val="10000"/>
                  </a:schemeClr>
                </a:solidFill>
              </a:rPr>
              <a:t>Причинен существенный вред кредиторов в результате совершения сделок;</a:t>
            </a:r>
          </a:p>
          <a:p>
            <a:pPr marL="285750" indent="-285750">
              <a:buFont typeface="Arial" panose="020B0604020202020204" pitchFamily="34" charset="0"/>
              <a:buChar char="•"/>
            </a:pPr>
            <a:r>
              <a:rPr lang="ru-RU" sz="1800" dirty="0">
                <a:solidFill>
                  <a:schemeClr val="tx2">
                    <a:lumMod val="10000"/>
                  </a:schemeClr>
                </a:solidFill>
              </a:rPr>
              <a:t>Отсутствуют/искажены бухгалтерские документы, в результате чего </a:t>
            </a:r>
            <a:r>
              <a:rPr lang="ru-RU" sz="1800" u="sng" dirty="0">
                <a:solidFill>
                  <a:schemeClr val="tx2">
                    <a:lumMod val="10000"/>
                  </a:schemeClr>
                </a:solidFill>
                <a:hlinkClick r:id="rId3">
                  <a:extLst>
                    <a:ext uri="{A12FA001-AC4F-418D-AE19-62706E023703}">
                      <ahyp:hlinkClr xmlns:ahyp="http://schemas.microsoft.com/office/drawing/2018/hyperlinkcolor" val="tx"/>
                    </a:ext>
                  </a:extLst>
                </a:hlinkClick>
              </a:rPr>
              <a:t>существенно затруднено</a:t>
            </a:r>
            <a:r>
              <a:rPr lang="ru-RU" sz="1800" u="sng" dirty="0">
                <a:solidFill>
                  <a:schemeClr val="tx2">
                    <a:lumMod val="10000"/>
                  </a:schemeClr>
                </a:solidFill>
              </a:rPr>
              <a:t> </a:t>
            </a:r>
            <a:r>
              <a:rPr lang="ru-RU" sz="1800" dirty="0">
                <a:solidFill>
                  <a:schemeClr val="tx2">
                    <a:lumMod val="10000"/>
                  </a:schemeClr>
                </a:solidFill>
              </a:rPr>
              <a:t>проведение процедур, применяемых в деле о банкротстве, в том числе формирование и реализация конкурсной массы;</a:t>
            </a:r>
          </a:p>
          <a:p>
            <a:pPr marL="285750" indent="-285750">
              <a:buFont typeface="Arial" panose="020B0604020202020204" pitchFamily="34" charset="0"/>
              <a:buChar char="•"/>
            </a:pPr>
            <a:r>
              <a:rPr lang="ru-RU" sz="1800" dirty="0">
                <a:solidFill>
                  <a:schemeClr val="tx2">
                    <a:lumMod val="10000"/>
                  </a:schemeClr>
                </a:solidFill>
              </a:rPr>
              <a:t>Больше 50% требований – требования, возникшие вследствие совершения КДЛ/должником уголовного, административного правонарушения или налогового правонарушения;</a:t>
            </a:r>
          </a:p>
          <a:p>
            <a:pPr marL="285750" indent="-285750">
              <a:buFont typeface="Arial" panose="020B0604020202020204" pitchFamily="34" charset="0"/>
              <a:buChar char="•"/>
            </a:pPr>
            <a:r>
              <a:rPr lang="ru-RU" sz="1800" dirty="0">
                <a:solidFill>
                  <a:schemeClr val="tx2">
                    <a:lumMod val="10000"/>
                  </a:schemeClr>
                </a:solidFill>
              </a:rPr>
              <a:t>Отсутствуют/искажены документы (бухгалтерские и иные);</a:t>
            </a:r>
          </a:p>
          <a:p>
            <a:pPr marL="285750" indent="-285750">
              <a:buFont typeface="Arial" panose="020B0604020202020204" pitchFamily="34" charset="0"/>
              <a:buChar char="•"/>
            </a:pPr>
            <a:r>
              <a:rPr lang="ru-RU" sz="1800" dirty="0">
                <a:solidFill>
                  <a:schemeClr val="tx2">
                    <a:lumMod val="10000"/>
                  </a:schemeClr>
                </a:solidFill>
              </a:rPr>
              <a:t>В ЕГРЮЛ недостоверные сведения.</a:t>
            </a:r>
          </a:p>
          <a:p>
            <a:pPr marL="285750" indent="-285750">
              <a:buFont typeface="Arial" panose="020B0604020202020204" pitchFamily="34" charset="0"/>
              <a:buChar char="•"/>
            </a:pPr>
            <a:endParaRPr lang="ru-RU" sz="1800" dirty="0">
              <a:solidFill>
                <a:schemeClr val="tx2">
                  <a:lumMod val="10000"/>
                </a:schemeClr>
              </a:solidFill>
            </a:endParaRPr>
          </a:p>
          <a:p>
            <a:r>
              <a:rPr lang="ru-RU" sz="1800" dirty="0">
                <a:solidFill>
                  <a:schemeClr val="tx2">
                    <a:lumMod val="10000"/>
                  </a:schemeClr>
                </a:solidFill>
              </a:rPr>
              <a:t>Если полное погашение требований кредиторов невозможно вследствие действий и (или) бездействия нескольких контролирующих должника лиц, такие лица несут субсидиарную ответственность солидарно.</a:t>
            </a:r>
          </a:p>
        </p:txBody>
      </p:sp>
    </p:spTree>
    <p:extLst>
      <p:ext uri="{BB962C8B-B14F-4D97-AF65-F5344CB8AC3E}">
        <p14:creationId xmlns:p14="http://schemas.microsoft.com/office/powerpoint/2010/main" val="13608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992940-8022-427C-0ABF-EFF8DC1CFF64}"/>
              </a:ext>
            </a:extLst>
          </p:cNvPr>
          <p:cNvSpPr txBox="1"/>
          <p:nvPr/>
        </p:nvSpPr>
        <p:spPr>
          <a:xfrm>
            <a:off x="691978" y="803188"/>
            <a:ext cx="10478530" cy="4524315"/>
          </a:xfrm>
          <a:prstGeom prst="rect">
            <a:avLst/>
          </a:prstGeom>
          <a:noFill/>
        </p:spPr>
        <p:txBody>
          <a:bodyPr wrap="square" rtlCol="0">
            <a:spAutoFit/>
          </a:bodyPr>
          <a:lstStyle/>
          <a:p>
            <a:r>
              <a:rPr lang="ru-RU" b="1" i="0" u="none" strike="noStrike" dirty="0">
                <a:solidFill>
                  <a:srgbClr val="22272F"/>
                </a:solidFill>
                <a:effectLst/>
                <a:latin typeface="PT Serif" panose="020A0603040505020204" pitchFamily="18" charset="0"/>
              </a:rPr>
              <a:t>Статья 61.12. Субсидиарная ответственность за неподачу (несвоевременную подачу) заявления должника</a:t>
            </a:r>
          </a:p>
          <a:p>
            <a:endParaRPr lang="ru-RU" b="1" dirty="0">
              <a:solidFill>
                <a:srgbClr val="22272F"/>
              </a:solidFill>
              <a:latin typeface="PT Serif" panose="020A0603040505020204" pitchFamily="18" charset="0"/>
            </a:endParaRPr>
          </a:p>
          <a:p>
            <a:endParaRPr lang="ru-RU" b="1" dirty="0">
              <a:solidFill>
                <a:srgbClr val="22272F"/>
              </a:solidFill>
              <a:latin typeface="PT Serif" panose="020A0603040505020204" pitchFamily="18" charset="0"/>
            </a:endParaRPr>
          </a:p>
          <a:p>
            <a:pPr algn="just"/>
            <a:r>
              <a:rPr lang="ru-RU" b="0" i="0" u="none" strike="noStrike" dirty="0">
                <a:solidFill>
                  <a:srgbClr val="464C55"/>
                </a:solidFill>
                <a:effectLst/>
                <a:latin typeface="PT Serif" panose="020A0603040505020204" pitchFamily="18" charset="0"/>
              </a:rPr>
              <a:t>Неисполнение обязанности по подаче заявления должника в арбитражный суд (созыву заседания для принятия решения об обращении в арбитражный суд с заявлением должника или принятию такого решения) в случаях и в срок, которые установлены </a:t>
            </a:r>
            <a:r>
              <a:rPr lang="ru-RU" b="0" i="0" u="none" strike="noStrike" dirty="0">
                <a:solidFill>
                  <a:srgbClr val="3272C0"/>
                </a:solidFill>
                <a:effectLst/>
                <a:latin typeface="PT Serif" panose="020A0603040505020204" pitchFamily="18" charset="0"/>
                <a:hlinkClick r:id="rId2"/>
              </a:rPr>
              <a:t>статьей 9</a:t>
            </a:r>
            <a:r>
              <a:rPr lang="ru-RU" b="0" i="0" u="none" strike="noStrike" dirty="0">
                <a:solidFill>
                  <a:srgbClr val="464C55"/>
                </a:solidFill>
                <a:effectLst/>
                <a:latin typeface="PT Serif" panose="020A0603040505020204" pitchFamily="18" charset="0"/>
              </a:rPr>
              <a:t> настоящего Федерального закона, влечет за собой субсидиарную ответственность лиц, на которых настоящим Федеральным законом возложена обязанность по созыву заседания для принятия решения о подаче заявления должника в арбитражный суд, и (или) принятию такого решения, и (или) подаче данного заявления в арбитражный суд.</a:t>
            </a:r>
          </a:p>
          <a:p>
            <a:pPr algn="just"/>
            <a:endParaRPr lang="ru-RU" b="0" i="0" u="none" strike="noStrike" dirty="0">
              <a:solidFill>
                <a:srgbClr val="464C55"/>
              </a:solidFill>
              <a:effectLst/>
              <a:latin typeface="PT Serif" panose="020A0603040505020204" pitchFamily="18" charset="0"/>
            </a:endParaRPr>
          </a:p>
          <a:p>
            <a:pPr algn="just"/>
            <a:r>
              <a:rPr lang="ru-RU" b="0" i="0" u="none" strike="noStrike" dirty="0">
                <a:solidFill>
                  <a:srgbClr val="464C55"/>
                </a:solidFill>
                <a:effectLst/>
                <a:latin typeface="PT Serif" panose="020A0603040505020204" pitchFamily="18" charset="0"/>
              </a:rPr>
              <a:t>При нарушении указанной обязанности несколькими лицами эти лица отвечают солидарно.</a:t>
            </a:r>
          </a:p>
          <a:p>
            <a:pPr algn="just"/>
            <a:endParaRPr lang="ru-RU" b="1" dirty="0">
              <a:solidFill>
                <a:srgbClr val="22272F"/>
              </a:solidFill>
              <a:latin typeface="PT Serif" panose="020A0603040505020204" pitchFamily="18" charset="0"/>
            </a:endParaRPr>
          </a:p>
          <a:p>
            <a:endParaRPr lang="ru-RU" b="1" dirty="0">
              <a:solidFill>
                <a:srgbClr val="22272F"/>
              </a:solidFill>
              <a:latin typeface="PT Serif" panose="020A0603040505020204" pitchFamily="18" charset="0"/>
            </a:endParaRPr>
          </a:p>
          <a:p>
            <a:endParaRPr lang="ru-RU" dirty="0"/>
          </a:p>
        </p:txBody>
      </p:sp>
    </p:spTree>
    <p:extLst>
      <p:ext uri="{BB962C8B-B14F-4D97-AF65-F5344CB8AC3E}">
        <p14:creationId xmlns:p14="http://schemas.microsoft.com/office/powerpoint/2010/main" val="205996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C276B-8088-9FE7-1216-8EEC1C9C90A5}"/>
              </a:ext>
            </a:extLst>
          </p:cNvPr>
          <p:cNvSpPr txBox="1"/>
          <p:nvPr/>
        </p:nvSpPr>
        <p:spPr>
          <a:xfrm>
            <a:off x="852617" y="580766"/>
            <a:ext cx="10762734" cy="5909310"/>
          </a:xfrm>
          <a:prstGeom prst="rect">
            <a:avLst/>
          </a:prstGeom>
          <a:noFill/>
        </p:spPr>
        <p:txBody>
          <a:bodyPr wrap="square" rtlCol="0">
            <a:spAutoFit/>
          </a:bodyPr>
          <a:lstStyle/>
          <a:p>
            <a:pPr algn="just"/>
            <a:r>
              <a:rPr lang="ru-RU" dirty="0">
                <a:solidFill>
                  <a:srgbClr val="333333"/>
                </a:solidFill>
                <a:latin typeface="Arial" panose="020B0604020202020204" pitchFamily="34" charset="0"/>
              </a:rPr>
              <a:t>Н</a:t>
            </a:r>
            <a:r>
              <a:rPr lang="ru-RU" b="0" i="0" u="none" strike="noStrike" dirty="0">
                <a:solidFill>
                  <a:srgbClr val="333333"/>
                </a:solidFill>
                <a:effectLst/>
                <a:latin typeface="Arial" panose="020B0604020202020204" pitchFamily="34" charset="0"/>
              </a:rPr>
              <a:t>аиболее значимыми в уходящем году в сфере банкротства были изменения в Федеральный закон от 26 октября 2002 г. № 127-ФЗ "</a:t>
            </a:r>
            <a:r>
              <a:rPr lang="ru-RU" b="0" i="0" u="sng" strike="noStrike" dirty="0">
                <a:solidFill>
                  <a:srgbClr val="808080"/>
                </a:solidFill>
                <a:effectLst/>
                <a:latin typeface="Arial" panose="020B0604020202020204" pitchFamily="34" charset="0"/>
                <a:hlinkClick r:id="rId2"/>
              </a:rPr>
              <a:t>О несостоятельности (банкротстве)</a:t>
            </a:r>
            <a:r>
              <a:rPr lang="ru-RU" b="0" i="0" u="none" strike="noStrike" dirty="0">
                <a:solidFill>
                  <a:srgbClr val="333333"/>
                </a:solidFill>
                <a:effectLst/>
                <a:latin typeface="Arial" panose="020B0604020202020204" pitchFamily="34" charset="0"/>
              </a:rPr>
              <a:t>" (далее – Закон № 127-ФЗ), внесенные </a:t>
            </a:r>
            <a:r>
              <a:rPr lang="ru-RU" b="0" i="0" u="sng" strike="noStrike" dirty="0">
                <a:solidFill>
                  <a:srgbClr val="808080"/>
                </a:solidFill>
                <a:effectLst/>
                <a:latin typeface="Arial" panose="020B0604020202020204" pitchFamily="34" charset="0"/>
                <a:hlinkClick r:id="rId3"/>
              </a:rPr>
              <a:t>Федеральным законом от 21 ноября 2022 г. № 452-ФЗ</a:t>
            </a:r>
            <a:r>
              <a:rPr lang="ru-RU" b="0" i="0" u="none" strike="noStrike" dirty="0">
                <a:solidFill>
                  <a:srgbClr val="333333"/>
                </a:solidFill>
                <a:effectLst/>
                <a:latin typeface="Arial" panose="020B0604020202020204" pitchFamily="34" charset="0"/>
              </a:rPr>
              <a:t>.</a:t>
            </a:r>
          </a:p>
          <a:p>
            <a:pPr algn="just"/>
            <a:endParaRPr lang="ru-RU" b="0" i="0" u="none" strike="noStrike" dirty="0">
              <a:solidFill>
                <a:srgbClr val="333333"/>
              </a:solidFill>
              <a:effectLst/>
              <a:latin typeface="Arial" panose="020B0604020202020204" pitchFamily="34" charset="0"/>
            </a:endParaRPr>
          </a:p>
          <a:p>
            <a:pPr algn="just"/>
            <a:r>
              <a:rPr lang="ru-RU" b="0" i="0" u="none" strike="noStrike" dirty="0">
                <a:solidFill>
                  <a:srgbClr val="333333"/>
                </a:solidFill>
                <a:effectLst/>
                <a:latin typeface="Arial" panose="020B0604020202020204" pitchFamily="34" charset="0"/>
              </a:rPr>
              <a:t>Данные изменения включают нормы, определяющие порядок вступления контролирующего должника лица (далее – КДЛ) в дело о банкротстве и отдельные обособленные споры в рамках дела о банкротстве.</a:t>
            </a:r>
          </a:p>
          <a:p>
            <a:pPr algn="just"/>
            <a:endParaRPr lang="ru-RU" b="0" i="0" u="none" strike="noStrike" dirty="0">
              <a:solidFill>
                <a:srgbClr val="333333"/>
              </a:solidFill>
              <a:effectLst/>
              <a:latin typeface="Arial" panose="020B0604020202020204" pitchFamily="34" charset="0"/>
            </a:endParaRPr>
          </a:p>
          <a:p>
            <a:pPr algn="just"/>
            <a:r>
              <a:rPr lang="ru-RU" b="0" i="0" u="none" strike="noStrike" dirty="0">
                <a:solidFill>
                  <a:srgbClr val="333333"/>
                </a:solidFill>
                <a:effectLst/>
                <a:latin typeface="Arial" panose="020B0604020202020204" pitchFamily="34" charset="0"/>
              </a:rPr>
              <a:t>Участие КДЛ в деле о банкротстве предусматривается двумя способами.</a:t>
            </a:r>
          </a:p>
          <a:p>
            <a:pPr algn="just"/>
            <a:endParaRPr lang="ru-RU" b="0" i="0" u="none" strike="noStrike" dirty="0">
              <a:solidFill>
                <a:srgbClr val="333333"/>
              </a:solidFill>
              <a:effectLst/>
              <a:latin typeface="Arial" panose="020B0604020202020204" pitchFamily="34" charset="0"/>
            </a:endParaRPr>
          </a:p>
          <a:p>
            <a:pPr algn="just">
              <a:buFont typeface="+mj-lt"/>
              <a:buAutoNum type="arabicPeriod"/>
            </a:pPr>
            <a:r>
              <a:rPr lang="ru-RU" b="0" i="0" u="none" strike="noStrike" dirty="0">
                <a:solidFill>
                  <a:srgbClr val="333333"/>
                </a:solidFill>
                <a:effectLst/>
                <a:latin typeface="Arial" panose="020B0604020202020204" pitchFamily="34" charset="0"/>
              </a:rPr>
              <a:t>На основании определения арбитражного суда о его привлечении к участию в деле о банкротстве, вынесенного по результату рассмотрения мотивированного ходатайства самого КДЛ. С момента вынесения такого определения КДЛ вправе участвовать в деле о банкротстве при рассмотрении всех вопросов, решение которых может повлиять на привлечение его к субсидиарной ответственности и ее размер.</a:t>
            </a:r>
          </a:p>
          <a:p>
            <a:pPr algn="just">
              <a:buFont typeface="+mj-lt"/>
              <a:buAutoNum type="arabicPeriod"/>
            </a:pPr>
            <a:endParaRPr lang="ru-RU" b="0" i="0" u="none" strike="noStrike" dirty="0">
              <a:solidFill>
                <a:srgbClr val="333333"/>
              </a:solidFill>
              <a:effectLst/>
              <a:latin typeface="Arial" panose="020B0604020202020204" pitchFamily="34" charset="0"/>
            </a:endParaRPr>
          </a:p>
          <a:p>
            <a:pPr algn="just">
              <a:buFont typeface="+mj-lt"/>
              <a:buAutoNum type="arabicPeriod"/>
            </a:pPr>
            <a:r>
              <a:rPr lang="ru-RU" b="0" i="0" u="none" strike="noStrike" dirty="0">
                <a:solidFill>
                  <a:srgbClr val="333333"/>
                </a:solidFill>
                <a:effectLst/>
                <a:latin typeface="Arial" panose="020B0604020202020204" pitchFamily="34" charset="0"/>
              </a:rPr>
              <a:t>Вступление в отдельный обособленный спор в деле о банкротстве, в предмет которого входят вопросы, решение которых может повлиять на привлечение его к субсидиарной ответственности и ее размер. В этом случае КДЛ является участником только этого конкретного обособленного спора.</a:t>
            </a:r>
          </a:p>
          <a:p>
            <a:endParaRPr lang="ru-RU" dirty="0"/>
          </a:p>
        </p:txBody>
      </p:sp>
    </p:spTree>
    <p:extLst>
      <p:ext uri="{BB962C8B-B14F-4D97-AF65-F5344CB8AC3E}">
        <p14:creationId xmlns:p14="http://schemas.microsoft.com/office/powerpoint/2010/main" val="161159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977B84A-F4DD-3D9B-F01C-01C454D20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51" y="608327"/>
            <a:ext cx="11082540" cy="5756995"/>
          </a:xfrm>
          <a:prstGeom prst="rect">
            <a:avLst/>
          </a:prstGeom>
        </p:spPr>
      </p:pic>
    </p:spTree>
    <p:extLst>
      <p:ext uri="{BB962C8B-B14F-4D97-AF65-F5344CB8AC3E}">
        <p14:creationId xmlns:p14="http://schemas.microsoft.com/office/powerpoint/2010/main" val="36879705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1773</Words>
  <Application>Microsoft Macintosh PowerPoint</Application>
  <PresentationFormat>Широкоэкранный</PresentationFormat>
  <Paragraphs>127</Paragraphs>
  <Slides>19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Apple Color Emoji</vt:lpstr>
      <vt:lpstr>Arial</vt:lpstr>
      <vt:lpstr>Calibri</vt:lpstr>
      <vt:lpstr>Calibri Light</vt:lpstr>
      <vt:lpstr>Monotype Corsiva</vt:lpstr>
      <vt:lpstr>Proxima Nova Rg Inner</vt:lpstr>
      <vt:lpstr>PT Serif</vt:lpstr>
      <vt:lpstr>Times New Roman</vt:lpstr>
      <vt:lpstr>Тема Office</vt:lpstr>
      <vt:lpstr>Презентация PowerPoint</vt:lpstr>
      <vt:lpstr>Презентация PowerPoint</vt:lpstr>
      <vt:lpstr>Презентация PowerPoint</vt:lpstr>
      <vt:lpstr>Презентация PowerPoint</vt:lpstr>
      <vt:lpstr>СУБСИДИАРНАЯ ОТВЕТСТВЕННОСТЬ</vt:lpstr>
      <vt:lpstr>Презентация PowerPoint</vt:lpstr>
      <vt:lpstr>Презентация PowerPoint</vt:lpstr>
      <vt:lpstr>Презентация PowerPoint</vt:lpstr>
      <vt:lpstr>Презентация PowerPoint</vt:lpstr>
      <vt:lpstr>ПОЗИЦИИ ВЕРХОВНОГО СУДА в 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Юлия Продан</cp:lastModifiedBy>
  <cp:revision>16</cp:revision>
  <dcterms:created xsi:type="dcterms:W3CDTF">2022-03-29T07:33:54Z</dcterms:created>
  <dcterms:modified xsi:type="dcterms:W3CDTF">2023-02-28T05:52:10Z</dcterms:modified>
</cp:coreProperties>
</file>